
<file path=[Content_Types].xml><?xml version="1.0" encoding="utf-8"?>
<Types xmlns="http://schemas.openxmlformats.org/package/2006/content-types">
  <Default Extension="png" ContentType="image/png"/>
  <Default Extension="jpeg" ContentType="image/jpeg"/>
  <Default Extension="wmf" ContentType="image/x-wmf"/>
  <Default Extension="xls" ContentType="application/vnd.ms-excel"/>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1" r:id="rId2"/>
    <p:sldId id="282" r:id="rId3"/>
    <p:sldId id="284" r:id="rId4"/>
    <p:sldId id="285" r:id="rId5"/>
    <p:sldId id="288" r:id="rId6"/>
    <p:sldId id="289" r:id="rId7"/>
    <p:sldId id="290" r:id="rId8"/>
    <p:sldId id="291" r:id="rId9"/>
    <p:sldId id="292" r:id="rId10"/>
    <p:sldId id="293" r:id="rId11"/>
    <p:sldId id="295" r:id="rId12"/>
    <p:sldId id="296" r:id="rId13"/>
    <p:sldId id="286" r:id="rId14"/>
    <p:sldId id="287"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F58BDB5-E130-498F-8F83-99D25109FAC8}">
          <p14:sldIdLst>
            <p14:sldId id="281"/>
            <p14:sldId id="282"/>
            <p14:sldId id="284"/>
            <p14:sldId id="285"/>
            <p14:sldId id="288"/>
            <p14:sldId id="289"/>
            <p14:sldId id="290"/>
            <p14:sldId id="291"/>
            <p14:sldId id="292"/>
            <p14:sldId id="293"/>
            <p14:sldId id="295"/>
            <p14:sldId id="296"/>
            <p14:sldId id="286"/>
            <p14:sldId id="28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9825" autoAdjust="0"/>
  </p:normalViewPr>
  <p:slideViewPr>
    <p:cSldViewPr>
      <p:cViewPr>
        <p:scale>
          <a:sx n="100" d="100"/>
          <a:sy n="100" d="100"/>
        </p:scale>
        <p:origin x="-516"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4.wmf"/><Relationship Id="rId1" Type="http://schemas.openxmlformats.org/officeDocument/2006/relationships/image" Target="../media/image3.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image" Target="../media/image9.wmf"/><Relationship Id="rId1" Type="http://schemas.openxmlformats.org/officeDocument/2006/relationships/image" Target="../media/image8.w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2.wmf"/><Relationship Id="rId1" Type="http://schemas.openxmlformats.org/officeDocument/2006/relationships/image" Target="../media/image11.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3.wmf"/></Relationships>
</file>

<file path=ppt/media/image1.jpeg>
</file>

<file path=ppt/media/image10.wmf>
</file>

<file path=ppt/media/image11.wmf>
</file>

<file path=ppt/media/image12.wmf>
</file>

<file path=ppt/media/image13.wmf>
</file>

<file path=ppt/media/image2.png>
</file>

<file path=ppt/media/image3.wmf>
</file>

<file path=ppt/media/image4.wmf>
</file>

<file path=ppt/media/image5.wmf>
</file>

<file path=ppt/media/image6.png>
</file>

<file path=ppt/media/image7.png>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D43ABE5-3D97-49D1-90A2-A6BCD259BCB5}" type="datetimeFigureOut">
              <a:rPr lang="en-US" smtClean="0"/>
              <a:t>5/11/2017</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F2734BB-DEB2-4E27-854B-1547097D3E73}" type="slidenum">
              <a:rPr lang="en-US" smtClean="0"/>
              <a:t>‹#›</a:t>
            </a:fld>
            <a:endParaRPr lang="en-US" dirty="0"/>
          </a:p>
        </p:txBody>
      </p:sp>
    </p:spTree>
    <p:extLst>
      <p:ext uri="{BB962C8B-B14F-4D97-AF65-F5344CB8AC3E}">
        <p14:creationId xmlns:p14="http://schemas.microsoft.com/office/powerpoint/2010/main" val="20007988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Rot="1" noChangeAspect="1" noChangeArrowheads="1" noTextEdit="1"/>
          </p:cNvSpPr>
          <p:nvPr>
            <p:ph type="sldImg"/>
          </p:nvPr>
        </p:nvSpPr>
        <p:spPr>
          <a:xfrm>
            <a:off x="815975" y="217488"/>
            <a:ext cx="5457825" cy="4094162"/>
          </a:xfrm>
          <a:ln/>
        </p:spPr>
      </p:sp>
      <p:sp>
        <p:nvSpPr>
          <p:cNvPr id="23555" name="Rectangle 3"/>
          <p:cNvSpPr>
            <a:spLocks noGrp="1" noChangeArrowheads="1"/>
          </p:cNvSpPr>
          <p:nvPr>
            <p:ph type="body" idx="1"/>
          </p:nvPr>
        </p:nvSpPr>
        <p:spPr>
          <a:xfrm>
            <a:off x="857250" y="4426783"/>
            <a:ext cx="5373342" cy="409106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lnSpc>
                <a:spcPct val="90000"/>
              </a:lnSpc>
              <a:spcBef>
                <a:spcPct val="30000"/>
              </a:spcBef>
              <a:spcAft>
                <a:spcPct val="0"/>
              </a:spcAft>
              <a:defRPr/>
            </a:pPr>
            <a:endParaRPr lang="en-US" dirty="0">
              <a:solidFill>
                <a:srgbClr val="4157AD"/>
              </a:solidFill>
              <a:latin typeface="GE Inspira Pitch" pitchFamily="34" charset="0"/>
            </a:endParaRPr>
          </a:p>
        </p:txBody>
      </p:sp>
    </p:spTree>
    <p:extLst>
      <p:ext uri="{BB962C8B-B14F-4D97-AF65-F5344CB8AC3E}">
        <p14:creationId xmlns:p14="http://schemas.microsoft.com/office/powerpoint/2010/main" val="1173603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1" dirty="0"/>
          </a:p>
        </p:txBody>
      </p:sp>
    </p:spTree>
    <p:extLst>
      <p:ext uri="{BB962C8B-B14F-4D97-AF65-F5344CB8AC3E}">
        <p14:creationId xmlns:p14="http://schemas.microsoft.com/office/powerpoint/2010/main" val="1902232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lnSpc>
                <a:spcPct val="90000"/>
              </a:lnSpc>
              <a:spcBef>
                <a:spcPct val="30000"/>
              </a:spcBef>
              <a:spcAft>
                <a:spcPct val="0"/>
              </a:spcAft>
              <a:defRPr/>
            </a:pPr>
            <a:endParaRPr lang="en-US" dirty="0">
              <a:solidFill>
                <a:srgbClr val="4157AD"/>
              </a:solidFill>
              <a:latin typeface="GE Inspira Pitch" pitchFamily="34" charset="0"/>
            </a:endParaRPr>
          </a:p>
        </p:txBody>
      </p:sp>
    </p:spTree>
    <p:extLst>
      <p:ext uri="{BB962C8B-B14F-4D97-AF65-F5344CB8AC3E}">
        <p14:creationId xmlns:p14="http://schemas.microsoft.com/office/powerpoint/2010/main" val="1173603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lnSpc>
                <a:spcPct val="90000"/>
              </a:lnSpc>
              <a:spcBef>
                <a:spcPct val="30000"/>
              </a:spcBef>
              <a:spcAft>
                <a:spcPct val="0"/>
              </a:spcAft>
              <a:defRPr/>
            </a:pPr>
            <a:endParaRPr lang="en-US" dirty="0">
              <a:solidFill>
                <a:srgbClr val="4157AD"/>
              </a:solidFill>
              <a:latin typeface="GE Inspira Pitch" pitchFamily="34" charset="0"/>
            </a:endParaRPr>
          </a:p>
        </p:txBody>
      </p:sp>
    </p:spTree>
    <p:extLst>
      <p:ext uri="{BB962C8B-B14F-4D97-AF65-F5344CB8AC3E}">
        <p14:creationId xmlns:p14="http://schemas.microsoft.com/office/powerpoint/2010/main" val="1173603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lnSpc>
                <a:spcPct val="90000"/>
              </a:lnSpc>
              <a:spcBef>
                <a:spcPct val="30000"/>
              </a:spcBef>
              <a:spcAft>
                <a:spcPct val="0"/>
              </a:spcAft>
              <a:defRPr/>
            </a:pPr>
            <a:endParaRPr lang="en-US" dirty="0">
              <a:solidFill>
                <a:srgbClr val="4157AD"/>
              </a:solidFill>
              <a:latin typeface="GE Inspira Pitch" pitchFamily="34" charset="0"/>
            </a:endParaRPr>
          </a:p>
        </p:txBody>
      </p:sp>
    </p:spTree>
    <p:extLst>
      <p:ext uri="{BB962C8B-B14F-4D97-AF65-F5344CB8AC3E}">
        <p14:creationId xmlns:p14="http://schemas.microsoft.com/office/powerpoint/2010/main" val="117360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lnSpc>
                <a:spcPct val="90000"/>
              </a:lnSpc>
              <a:spcBef>
                <a:spcPct val="30000"/>
              </a:spcBef>
              <a:spcAft>
                <a:spcPct val="0"/>
              </a:spcAft>
              <a:defRPr/>
            </a:pPr>
            <a:endParaRPr lang="en-US" dirty="0">
              <a:solidFill>
                <a:srgbClr val="4157AD"/>
              </a:solidFill>
              <a:latin typeface="GE Inspira Pitch" pitchFamily="34" charset="0"/>
            </a:endParaRPr>
          </a:p>
        </p:txBody>
      </p:sp>
    </p:spTree>
    <p:extLst>
      <p:ext uri="{BB962C8B-B14F-4D97-AF65-F5344CB8AC3E}">
        <p14:creationId xmlns:p14="http://schemas.microsoft.com/office/powerpoint/2010/main" val="117360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lnSpc>
                <a:spcPct val="90000"/>
              </a:lnSpc>
              <a:spcBef>
                <a:spcPct val="30000"/>
              </a:spcBef>
              <a:spcAft>
                <a:spcPct val="0"/>
              </a:spcAft>
              <a:defRPr/>
            </a:pPr>
            <a:endParaRPr lang="en-US" dirty="0">
              <a:solidFill>
                <a:srgbClr val="4157AD"/>
              </a:solidFill>
              <a:latin typeface="GE Inspira Pitch" pitchFamily="34" charset="0"/>
            </a:endParaRPr>
          </a:p>
        </p:txBody>
      </p:sp>
    </p:spTree>
    <p:extLst>
      <p:ext uri="{BB962C8B-B14F-4D97-AF65-F5344CB8AC3E}">
        <p14:creationId xmlns:p14="http://schemas.microsoft.com/office/powerpoint/2010/main" val="1173603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lnSpc>
                <a:spcPct val="90000"/>
              </a:lnSpc>
              <a:spcBef>
                <a:spcPct val="30000"/>
              </a:spcBef>
              <a:spcAft>
                <a:spcPct val="0"/>
              </a:spcAft>
              <a:defRPr/>
            </a:pPr>
            <a:endParaRPr lang="en-US" dirty="0">
              <a:solidFill>
                <a:srgbClr val="4157AD"/>
              </a:solidFill>
              <a:latin typeface="GE Inspira Pitch" pitchFamily="34" charset="0"/>
            </a:endParaRPr>
          </a:p>
        </p:txBody>
      </p:sp>
    </p:spTree>
    <p:extLst>
      <p:ext uri="{BB962C8B-B14F-4D97-AF65-F5344CB8AC3E}">
        <p14:creationId xmlns:p14="http://schemas.microsoft.com/office/powerpoint/2010/main" val="117360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lnSpc>
                <a:spcPct val="90000"/>
              </a:lnSpc>
              <a:spcBef>
                <a:spcPct val="30000"/>
              </a:spcBef>
              <a:spcAft>
                <a:spcPct val="0"/>
              </a:spcAft>
              <a:defRPr/>
            </a:pPr>
            <a:endParaRPr lang="en-US" dirty="0">
              <a:solidFill>
                <a:srgbClr val="4157AD"/>
              </a:solidFill>
              <a:latin typeface="GE Inspira Pitch" pitchFamily="34" charset="0"/>
            </a:endParaRPr>
          </a:p>
        </p:txBody>
      </p:sp>
    </p:spTree>
    <p:extLst>
      <p:ext uri="{BB962C8B-B14F-4D97-AF65-F5344CB8AC3E}">
        <p14:creationId xmlns:p14="http://schemas.microsoft.com/office/powerpoint/2010/main" val="1173603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lnSpc>
                <a:spcPct val="90000"/>
              </a:lnSpc>
              <a:spcBef>
                <a:spcPct val="30000"/>
              </a:spcBef>
              <a:spcAft>
                <a:spcPct val="0"/>
              </a:spcAft>
              <a:defRPr/>
            </a:pPr>
            <a:endParaRPr lang="en-US" dirty="0">
              <a:solidFill>
                <a:srgbClr val="4157AD"/>
              </a:solidFill>
              <a:latin typeface="GE Inspira Pitch" pitchFamily="34" charset="0"/>
            </a:endParaRPr>
          </a:p>
        </p:txBody>
      </p:sp>
    </p:spTree>
    <p:extLst>
      <p:ext uri="{BB962C8B-B14F-4D97-AF65-F5344CB8AC3E}">
        <p14:creationId xmlns:p14="http://schemas.microsoft.com/office/powerpoint/2010/main" val="117360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EFB9529-F8BC-48AF-8FBB-B6B50E328A3A}" type="datetimeFigureOut">
              <a:rPr lang="en-US" smtClean="0"/>
              <a:t>5/11/2017</a:t>
            </a:fld>
            <a:endParaRPr lang="en-US" dirty="0"/>
          </a:p>
        </p:txBody>
      </p:sp>
      <p:sp>
        <p:nvSpPr>
          <p:cNvPr id="5" name="Footer Placeholder 4"/>
          <p:cNvSpPr>
            <a:spLocks noGrp="1"/>
          </p:cNvSpPr>
          <p:nvPr>
            <p:ph type="ftr" sz="quarter" idx="11"/>
          </p:nvPr>
        </p:nvSpPr>
        <p:spPr/>
        <p:txBody>
          <a:bodyPr/>
          <a:lstStyle/>
          <a:p>
            <a:r>
              <a:rPr lang="en-US" dirty="0" smtClean="0"/>
              <a:t>GE Confidential</a:t>
            </a:r>
            <a:endParaRPr lang="en-US" dirty="0"/>
          </a:p>
        </p:txBody>
      </p:sp>
      <p:sp>
        <p:nvSpPr>
          <p:cNvPr id="6" name="Slide Number Placeholder 5"/>
          <p:cNvSpPr>
            <a:spLocks noGrp="1"/>
          </p:cNvSpPr>
          <p:nvPr>
            <p:ph type="sldNum" sz="quarter" idx="12"/>
          </p:nvPr>
        </p:nvSpPr>
        <p:spPr/>
        <p:txBody>
          <a:bodyPr/>
          <a:lstStyle/>
          <a:p>
            <a:fld id="{DDDF900B-0099-4314-A923-AF523AF29DB7}" type="slidenum">
              <a:rPr lang="en-US" smtClean="0"/>
              <a:t>‹#›</a:t>
            </a:fld>
            <a:endParaRPr lang="en-US" dirty="0"/>
          </a:p>
        </p:txBody>
      </p:sp>
    </p:spTree>
    <p:extLst>
      <p:ext uri="{BB962C8B-B14F-4D97-AF65-F5344CB8AC3E}">
        <p14:creationId xmlns:p14="http://schemas.microsoft.com/office/powerpoint/2010/main" val="1111467145"/>
      </p:ext>
    </p:extLst>
  </p:cSld>
  <p:clrMapOvr>
    <a:masterClrMapping/>
  </p:clrMapOvr>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EFB9529-F8BC-48AF-8FBB-B6B50E328A3A}" type="datetimeFigureOut">
              <a:rPr lang="en-US" smtClean="0"/>
              <a:t>5/11/2017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DF900B-0099-4314-A923-AF523AF29DB7}" type="slidenum">
              <a:rPr lang="en-US" smtClean="0"/>
              <a:t>‹#›</a:t>
            </a:fld>
            <a:endParaRPr lang="en-US" dirty="0"/>
          </a:p>
        </p:txBody>
      </p:sp>
    </p:spTree>
    <p:extLst>
      <p:ext uri="{BB962C8B-B14F-4D97-AF65-F5344CB8AC3E}">
        <p14:creationId xmlns:p14="http://schemas.microsoft.com/office/powerpoint/2010/main" val="2966315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EFB9529-F8BC-48AF-8FBB-B6B50E328A3A}" type="datetimeFigureOut">
              <a:rPr lang="en-US" smtClean="0"/>
              <a:t>5/11/2017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DF900B-0099-4314-A923-AF523AF29DB7}" type="slidenum">
              <a:rPr lang="en-US" smtClean="0"/>
              <a:t>‹#›</a:t>
            </a:fld>
            <a:endParaRPr lang="en-US" dirty="0"/>
          </a:p>
        </p:txBody>
      </p:sp>
    </p:spTree>
    <p:extLst>
      <p:ext uri="{BB962C8B-B14F-4D97-AF65-F5344CB8AC3E}">
        <p14:creationId xmlns:p14="http://schemas.microsoft.com/office/powerpoint/2010/main" val="3391648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EFB9529-F8BC-48AF-8FBB-B6B50E328A3A}" type="datetimeFigureOut">
              <a:rPr lang="en-US" smtClean="0"/>
              <a:t>5/11/2017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DF900B-0099-4314-A923-AF523AF29DB7}" type="slidenum">
              <a:rPr lang="en-US" smtClean="0"/>
              <a:t>‹#›</a:t>
            </a:fld>
            <a:endParaRPr lang="en-US" dirty="0"/>
          </a:p>
        </p:txBody>
      </p:sp>
    </p:spTree>
    <p:extLst>
      <p:ext uri="{BB962C8B-B14F-4D97-AF65-F5344CB8AC3E}">
        <p14:creationId xmlns:p14="http://schemas.microsoft.com/office/powerpoint/2010/main" val="3056027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FB9529-F8BC-48AF-8FBB-B6B50E328A3A}" type="datetimeFigureOut">
              <a:rPr lang="en-US" smtClean="0"/>
              <a:t>5/11/2017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DF900B-0099-4314-A923-AF523AF29DB7}" type="slidenum">
              <a:rPr lang="en-US" smtClean="0"/>
              <a:t>‹#›</a:t>
            </a:fld>
            <a:endParaRPr lang="en-US" dirty="0"/>
          </a:p>
        </p:txBody>
      </p:sp>
    </p:spTree>
    <p:extLst>
      <p:ext uri="{BB962C8B-B14F-4D97-AF65-F5344CB8AC3E}">
        <p14:creationId xmlns:p14="http://schemas.microsoft.com/office/powerpoint/2010/main" val="3209435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EFB9529-F8BC-48AF-8FBB-B6B50E328A3A}" type="datetimeFigureOut">
              <a:rPr lang="en-US" smtClean="0"/>
              <a:t>5/11/2017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DDF900B-0099-4314-A923-AF523AF29DB7}" type="slidenum">
              <a:rPr lang="en-US" smtClean="0"/>
              <a:t>‹#›</a:t>
            </a:fld>
            <a:endParaRPr lang="en-US" dirty="0"/>
          </a:p>
        </p:txBody>
      </p:sp>
    </p:spTree>
    <p:extLst>
      <p:ext uri="{BB962C8B-B14F-4D97-AF65-F5344CB8AC3E}">
        <p14:creationId xmlns:p14="http://schemas.microsoft.com/office/powerpoint/2010/main" val="646778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EFB9529-F8BC-48AF-8FBB-B6B50E328A3A}" type="datetimeFigureOut">
              <a:rPr lang="en-US" smtClean="0"/>
              <a:t>5/11/2017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DDF900B-0099-4314-A923-AF523AF29DB7}" type="slidenum">
              <a:rPr lang="en-US" smtClean="0"/>
              <a:t>‹#›</a:t>
            </a:fld>
            <a:endParaRPr lang="en-US" dirty="0"/>
          </a:p>
        </p:txBody>
      </p:sp>
    </p:spTree>
    <p:extLst>
      <p:ext uri="{BB962C8B-B14F-4D97-AF65-F5344CB8AC3E}">
        <p14:creationId xmlns:p14="http://schemas.microsoft.com/office/powerpoint/2010/main" val="32177317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EFB9529-F8BC-48AF-8FBB-B6B50E328A3A}" type="datetimeFigureOut">
              <a:rPr lang="en-US" smtClean="0"/>
              <a:t>5/11/2017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DDF900B-0099-4314-A923-AF523AF29DB7}" type="slidenum">
              <a:rPr lang="en-US" smtClean="0"/>
              <a:t>‹#›</a:t>
            </a:fld>
            <a:endParaRPr lang="en-US" dirty="0"/>
          </a:p>
        </p:txBody>
      </p:sp>
    </p:spTree>
    <p:extLst>
      <p:ext uri="{BB962C8B-B14F-4D97-AF65-F5344CB8AC3E}">
        <p14:creationId xmlns:p14="http://schemas.microsoft.com/office/powerpoint/2010/main" val="36464344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FB9529-F8BC-48AF-8FBB-B6B50E328A3A}" type="datetimeFigureOut">
              <a:rPr lang="en-US" smtClean="0"/>
              <a:t>5/11/2017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DDF900B-0099-4314-A923-AF523AF29DB7}" type="slidenum">
              <a:rPr lang="en-US" smtClean="0"/>
              <a:t>‹#›</a:t>
            </a:fld>
            <a:endParaRPr lang="en-US" dirty="0"/>
          </a:p>
        </p:txBody>
      </p:sp>
    </p:spTree>
    <p:extLst>
      <p:ext uri="{BB962C8B-B14F-4D97-AF65-F5344CB8AC3E}">
        <p14:creationId xmlns:p14="http://schemas.microsoft.com/office/powerpoint/2010/main" val="1035917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EFB9529-F8BC-48AF-8FBB-B6B50E328A3A}" type="datetimeFigureOut">
              <a:rPr lang="en-US" smtClean="0"/>
              <a:t>5/11/2017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DDF900B-0099-4314-A923-AF523AF29DB7}" type="slidenum">
              <a:rPr lang="en-US" smtClean="0"/>
              <a:t>‹#›</a:t>
            </a:fld>
            <a:endParaRPr lang="en-US" dirty="0"/>
          </a:p>
        </p:txBody>
      </p:sp>
    </p:spTree>
    <p:extLst>
      <p:ext uri="{BB962C8B-B14F-4D97-AF65-F5344CB8AC3E}">
        <p14:creationId xmlns:p14="http://schemas.microsoft.com/office/powerpoint/2010/main" val="2051053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EFB9529-F8BC-48AF-8FBB-B6B50E328A3A}" type="datetimeFigureOut">
              <a:rPr lang="en-US" smtClean="0"/>
              <a:t>5/11/2017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DDF900B-0099-4314-A923-AF523AF29DB7}" type="slidenum">
              <a:rPr lang="en-US" smtClean="0"/>
              <a:t>‹#›</a:t>
            </a:fld>
            <a:endParaRPr lang="en-US" dirty="0"/>
          </a:p>
        </p:txBody>
      </p:sp>
    </p:spTree>
    <p:extLst>
      <p:ext uri="{BB962C8B-B14F-4D97-AF65-F5344CB8AC3E}">
        <p14:creationId xmlns:p14="http://schemas.microsoft.com/office/powerpoint/2010/main" val="2393953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FB9529-F8BC-48AF-8FBB-B6B50E328A3A}" type="datetimeFigureOut">
              <a:rPr lang="en-US" smtClean="0"/>
              <a:t>5/11/2017</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GE Confidential</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DF900B-0099-4314-A923-AF523AF29DB7}" type="slidenum">
              <a:rPr lang="en-US" smtClean="0"/>
              <a:t>‹#›</a:t>
            </a:fld>
            <a:endParaRPr lang="en-US" dirty="0"/>
          </a:p>
        </p:txBody>
      </p:sp>
    </p:spTree>
    <p:extLst>
      <p:ext uri="{BB962C8B-B14F-4D97-AF65-F5344CB8AC3E}">
        <p14:creationId xmlns:p14="http://schemas.microsoft.com/office/powerpoint/2010/main" val="59031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package" Target="../embeddings/Microsoft_Word_Document5.docx"/><Relationship Id="rId3" Type="http://schemas.openxmlformats.org/officeDocument/2006/relationships/notesSlide" Target="../notesSlides/notesSlide8.xml"/><Relationship Id="rId7" Type="http://schemas.openxmlformats.org/officeDocument/2006/relationships/image" Target="../media/image9.wmf"/><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package" Target="../embeddings/Microsoft_Word_Document4.docx"/><Relationship Id="rId5" Type="http://schemas.openxmlformats.org/officeDocument/2006/relationships/image" Target="../media/image8.wmf"/><Relationship Id="rId4" Type="http://schemas.openxmlformats.org/officeDocument/2006/relationships/package" Target="../embeddings/Microsoft_Word_Document3.docx"/><Relationship Id="rId9" Type="http://schemas.openxmlformats.org/officeDocument/2006/relationships/image" Target="../media/image10.w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image" Target="../media/image12.wmf"/><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package" Target="../embeddings/Microsoft_Excel_Worksheet7.xlsx"/><Relationship Id="rId5" Type="http://schemas.openxmlformats.org/officeDocument/2006/relationships/image" Target="../media/image11.wmf"/><Relationship Id="rId4" Type="http://schemas.openxmlformats.org/officeDocument/2006/relationships/package" Target="../embeddings/Microsoft_Excel_Worksheet6.xlsx"/></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3.wmf"/><Relationship Id="rId4" Type="http://schemas.openxmlformats.org/officeDocument/2006/relationships/package" Target="../embeddings/Microsoft_Word_Document8.docx"/></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4.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package" Target="../embeddings/Microsoft_Word_Document1.docx"/><Relationship Id="rId5" Type="http://schemas.openxmlformats.org/officeDocument/2006/relationships/image" Target="../media/image3.wmf"/><Relationship Id="rId4" Type="http://schemas.openxmlformats.org/officeDocument/2006/relationships/oleObject" Target="../embeddings/Microsoft_Excel_97-2003_Worksheet1.xls"/></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5.wmf"/><Relationship Id="rId4" Type="http://schemas.openxmlformats.org/officeDocument/2006/relationships/package" Target="../embeddings/Microsoft_Excel_Worksheet2.xlsx"/></Relationships>
</file>

<file path=ppt/slides/_rels/slide7.xml.rels><?xml version="1.0" encoding="UTF-8" standalone="yes"?>
<Relationships xmlns="http://schemas.openxmlformats.org/package/2006/relationships"><Relationship Id="rId3" Type="http://schemas.openxmlformats.org/officeDocument/2006/relationships/hyperlink" Target="http://libraries.ge.com/download?fileid=866876791101&amp;entity_id=64384259101&amp;sid=101"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libraries.ge.com/download?fileid=824875843101&amp;entity_id=64384259101&amp;sid=101"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hyperlink" Target="http://libraries.ge.com/download?fileid=824877873101&amp;entity_id=64384259101&amp;sid=101"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020531" y="990600"/>
            <a:ext cx="4751386" cy="523220"/>
          </a:xfrm>
          <a:prstGeom prst="rect">
            <a:avLst/>
          </a:prstGeom>
        </p:spPr>
        <p:txBody>
          <a:bodyPr wrap="square">
            <a:spAutoFit/>
          </a:bodyPr>
          <a:lstStyle/>
          <a:p>
            <a:pPr algn="ctr">
              <a:defRPr/>
            </a:pPr>
            <a:r>
              <a:rPr lang="en-US" altLang="en-US" sz="2800" b="1" dirty="0" smtClean="0">
                <a:solidFill>
                  <a:schemeClr val="tx2">
                    <a:lumMod val="75000"/>
                  </a:schemeClr>
                </a:solidFill>
              </a:rPr>
              <a:t>Quarterly HPA Review</a:t>
            </a:r>
            <a:endParaRPr lang="en-US" altLang="en-US" sz="2800" b="1" dirty="0">
              <a:solidFill>
                <a:schemeClr val="tx2">
                  <a:lumMod val="75000"/>
                </a:schemeClr>
              </a:solidFill>
            </a:endParaRPr>
          </a:p>
        </p:txBody>
      </p:sp>
      <p:sp>
        <p:nvSpPr>
          <p:cNvPr id="4" name="Subtitle 3"/>
          <p:cNvSpPr>
            <a:spLocks noGrp="1"/>
          </p:cNvSpPr>
          <p:nvPr>
            <p:ph type="subTitle" idx="1"/>
          </p:nvPr>
        </p:nvSpPr>
        <p:spPr>
          <a:xfrm>
            <a:off x="1981200" y="2514600"/>
            <a:ext cx="6400800" cy="1752600"/>
          </a:xfrm>
        </p:spPr>
        <p:txBody>
          <a:bodyPr>
            <a:normAutofit/>
          </a:bodyPr>
          <a:lstStyle/>
          <a:p>
            <a:pPr algn="r"/>
            <a:r>
              <a:rPr lang="en-US" sz="2000" b="1" dirty="0">
                <a:solidFill>
                  <a:schemeClr val="tx2">
                    <a:lumMod val="75000"/>
                  </a:schemeClr>
                </a:solidFill>
              </a:rPr>
              <a:t>Bhavya Puttalingappa</a:t>
            </a:r>
          </a:p>
        </p:txBody>
      </p:sp>
    </p:spTree>
    <p:extLst>
      <p:ext uri="{BB962C8B-B14F-4D97-AF65-F5344CB8AC3E}">
        <p14:creationId xmlns:p14="http://schemas.microsoft.com/office/powerpoint/2010/main" val="16660202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900" y="762000"/>
            <a:ext cx="8572500" cy="6019800"/>
          </a:xfrm>
        </p:spPr>
        <p:style>
          <a:lnRef idx="2">
            <a:schemeClr val="dk1"/>
          </a:lnRef>
          <a:fillRef idx="1">
            <a:schemeClr val="lt1"/>
          </a:fillRef>
          <a:effectRef idx="0">
            <a:schemeClr val="dk1"/>
          </a:effectRef>
          <a:fontRef idx="minor">
            <a:schemeClr val="dk1"/>
          </a:fontRef>
        </p:style>
        <p:txBody>
          <a:bodyPr>
            <a:noAutofit/>
          </a:bodyPr>
          <a:lstStyle/>
          <a:p>
            <a:pPr marL="381000" indent="-381000">
              <a:buClr>
                <a:srgbClr val="CC3300"/>
              </a:buClr>
              <a:defRPr/>
            </a:pPr>
            <a:endParaRPr lang="en-US" sz="1400" b="1" dirty="0" smtClean="0">
              <a:solidFill>
                <a:schemeClr val="tx2"/>
              </a:solidFill>
            </a:endParaRPr>
          </a:p>
          <a:p>
            <a:pPr marL="381000" indent="-381000">
              <a:buClr>
                <a:srgbClr val="CC3300"/>
              </a:buClr>
              <a:defRPr/>
            </a:pPr>
            <a:r>
              <a:rPr lang="en-US" sz="1400" b="1" dirty="0">
                <a:solidFill>
                  <a:schemeClr val="tx2"/>
                </a:solidFill>
              </a:rPr>
              <a:t>OIA KICK OFF :</a:t>
            </a:r>
          </a:p>
          <a:p>
            <a:pPr marL="571500" lvl="1" indent="-171450">
              <a:buClr>
                <a:srgbClr val="CC3300"/>
              </a:buClr>
              <a:buFont typeface="Wingdings" panose="05000000000000000000" pitchFamily="2" charset="2"/>
              <a:buChar char="Ø"/>
              <a:defRPr/>
            </a:pPr>
            <a:r>
              <a:rPr lang="en-US" sz="1000" b="1" dirty="0" smtClean="0">
                <a:solidFill>
                  <a:schemeClr val="tx2"/>
                </a:solidFill>
              </a:rPr>
              <a:t>Upload the account and glossary files with respect to the application names.</a:t>
            </a:r>
          </a:p>
          <a:p>
            <a:pPr marL="571500" lvl="1" indent="-171450">
              <a:buClr>
                <a:srgbClr val="CC3300"/>
              </a:buClr>
              <a:buFont typeface="Wingdings" panose="05000000000000000000" pitchFamily="2" charset="2"/>
              <a:buChar char="Ø"/>
              <a:defRPr/>
            </a:pPr>
            <a:r>
              <a:rPr lang="en-US" sz="1000" b="1" dirty="0" smtClean="0">
                <a:solidFill>
                  <a:schemeClr val="tx2"/>
                </a:solidFill>
              </a:rPr>
              <a:t>OIA Score card:</a:t>
            </a:r>
          </a:p>
          <a:p>
            <a:pPr marL="971550" lvl="2" indent="-171450">
              <a:buClr>
                <a:srgbClr val="CC3300"/>
              </a:buClr>
              <a:buFont typeface="Wingdings" panose="05000000000000000000" pitchFamily="2" charset="2"/>
              <a:buChar char="§"/>
              <a:defRPr/>
            </a:pPr>
            <a:r>
              <a:rPr lang="en-US" sz="1000" b="1" dirty="0" smtClean="0">
                <a:solidFill>
                  <a:schemeClr val="tx2"/>
                </a:solidFill>
              </a:rPr>
              <a:t>Once we upload the files we will receive and automated email to the custom DL which we have given while creating the resource.</a:t>
            </a:r>
          </a:p>
          <a:p>
            <a:pPr marL="971550" lvl="2" indent="-171450">
              <a:buClr>
                <a:srgbClr val="CC3300"/>
              </a:buClr>
              <a:buFont typeface="Wingdings" panose="05000000000000000000" pitchFamily="2" charset="2"/>
              <a:buChar char="§"/>
              <a:defRPr/>
            </a:pPr>
            <a:r>
              <a:rPr lang="en-US" sz="1000" b="1" dirty="0" smtClean="0">
                <a:solidFill>
                  <a:schemeClr val="tx2"/>
                </a:solidFill>
              </a:rPr>
              <a:t>Please take the success and terminated count.</a:t>
            </a:r>
          </a:p>
          <a:p>
            <a:pPr marL="971550" lvl="2" indent="-171450">
              <a:buClr>
                <a:srgbClr val="CC3300"/>
              </a:buClr>
              <a:buFont typeface="Wingdings" panose="05000000000000000000" pitchFamily="2" charset="2"/>
              <a:buChar char="§"/>
              <a:defRPr/>
            </a:pPr>
            <a:r>
              <a:rPr lang="en-US" sz="1000" b="1" dirty="0" smtClean="0">
                <a:solidFill>
                  <a:schemeClr val="tx2"/>
                </a:solidFill>
              </a:rPr>
              <a:t>Take the OIA count from the  tool.</a:t>
            </a:r>
          </a:p>
          <a:p>
            <a:pPr marL="971550" lvl="2" indent="-171450">
              <a:buClr>
                <a:srgbClr val="CC3300"/>
              </a:buClr>
              <a:buFont typeface="Wingdings" panose="05000000000000000000" pitchFamily="2" charset="2"/>
              <a:buChar char="§"/>
              <a:defRPr/>
            </a:pPr>
            <a:r>
              <a:rPr lang="en-US" sz="1000" b="1" dirty="0" smtClean="0">
                <a:solidFill>
                  <a:schemeClr val="tx2"/>
                </a:solidFill>
              </a:rPr>
              <a:t>The OIA count and success count should be same then only we can proceed with the review.</a:t>
            </a:r>
          </a:p>
          <a:p>
            <a:pPr marL="971550" lvl="2" indent="-171450">
              <a:buClr>
                <a:srgbClr val="CC3300"/>
              </a:buClr>
              <a:buFont typeface="Wingdings" panose="05000000000000000000" pitchFamily="2" charset="2"/>
              <a:buChar char="§"/>
              <a:defRPr/>
            </a:pPr>
            <a:r>
              <a:rPr lang="en-US" sz="1000" b="1" dirty="0" smtClean="0">
                <a:solidFill>
                  <a:schemeClr val="tx2"/>
                </a:solidFill>
              </a:rPr>
              <a:t>Once we kick off the data owner review through OIA, please download the Workflow History Report and match </a:t>
            </a:r>
            <a:r>
              <a:rPr lang="en-US" sz="1000" b="1" dirty="0">
                <a:solidFill>
                  <a:schemeClr val="tx2"/>
                </a:solidFill>
              </a:rPr>
              <a:t>the subtract</a:t>
            </a:r>
            <a:r>
              <a:rPr lang="en-US" sz="1000" b="1" dirty="0">
                <a:solidFill>
                  <a:schemeClr val="accent2"/>
                </a:solidFill>
              </a:rPr>
              <a:t>(OIA accounts CSV file # </a:t>
            </a:r>
            <a:r>
              <a:rPr lang="en-US" sz="1000" b="1" dirty="0" smtClean="0">
                <a:solidFill>
                  <a:schemeClr val="accent2"/>
                </a:solidFill>
              </a:rPr>
              <a:t>  -  Term#) </a:t>
            </a:r>
            <a:r>
              <a:rPr lang="en-US" sz="1000" b="1" dirty="0">
                <a:solidFill>
                  <a:schemeClr val="tx2"/>
                </a:solidFill>
              </a:rPr>
              <a:t>with WF count. If there is any mismatch then please find out for which accounts the review is not </a:t>
            </a:r>
            <a:r>
              <a:rPr lang="en-US" sz="1000" b="1" dirty="0" smtClean="0">
                <a:solidFill>
                  <a:schemeClr val="tx2"/>
                </a:solidFill>
              </a:rPr>
              <a:t>initiated, </a:t>
            </a:r>
            <a:r>
              <a:rPr lang="en-US" sz="1000" b="1" dirty="0">
                <a:solidFill>
                  <a:schemeClr val="tx2"/>
                </a:solidFill>
              </a:rPr>
              <a:t>raise RITM ticket and recreate the cert6ification for the missed accounts</a:t>
            </a:r>
            <a:r>
              <a:rPr lang="en-US" sz="1000" b="1" dirty="0" smtClean="0">
                <a:solidFill>
                  <a:schemeClr val="tx2"/>
                </a:solidFill>
              </a:rPr>
              <a:t>.</a:t>
            </a:r>
          </a:p>
          <a:p>
            <a:pPr marL="971550" lvl="2" indent="-171450">
              <a:buClr>
                <a:srgbClr val="CC3300"/>
              </a:buClr>
              <a:buFont typeface="Wingdings" panose="05000000000000000000" pitchFamily="2" charset="2"/>
              <a:buChar char="§"/>
              <a:defRPr/>
            </a:pPr>
            <a:endParaRPr lang="en-US" sz="1000" b="1" dirty="0">
              <a:solidFill>
                <a:schemeClr val="tx2"/>
              </a:solidFill>
            </a:endParaRPr>
          </a:p>
          <a:p>
            <a:pPr marL="971550" lvl="2" indent="-171450">
              <a:buClr>
                <a:srgbClr val="CC3300"/>
              </a:buClr>
              <a:buFont typeface="Wingdings" panose="05000000000000000000" pitchFamily="2" charset="2"/>
              <a:buChar char="§"/>
              <a:defRPr/>
            </a:pPr>
            <a:r>
              <a:rPr lang="en-US" sz="1000" b="1" dirty="0" smtClean="0">
                <a:solidFill>
                  <a:schemeClr val="tx2"/>
                </a:solidFill>
              </a:rPr>
              <a:t>Please refer to the below document to upload the csv files and to create the certification:</a:t>
            </a:r>
          </a:p>
          <a:p>
            <a:pPr marL="800100" lvl="2" indent="0">
              <a:buClr>
                <a:srgbClr val="CC3300"/>
              </a:buClr>
              <a:buNone/>
              <a:defRPr/>
            </a:pPr>
            <a:endParaRPr lang="en-US" sz="1000" b="1" dirty="0">
              <a:solidFill>
                <a:schemeClr val="tx2"/>
              </a:solidFill>
            </a:endParaRPr>
          </a:p>
          <a:p>
            <a:pPr marL="400050" lvl="1" indent="0">
              <a:buClr>
                <a:srgbClr val="CC3300"/>
              </a:buClr>
              <a:buNone/>
              <a:defRPr/>
            </a:pPr>
            <a:r>
              <a:rPr lang="en-US" sz="1000" b="1" dirty="0" smtClean="0">
                <a:solidFill>
                  <a:schemeClr val="tx2"/>
                </a:solidFill>
              </a:rPr>
              <a:t>Resource Creation in OIA:</a:t>
            </a: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r>
              <a:rPr lang="en-US" sz="1000" b="1" dirty="0" smtClean="0">
                <a:solidFill>
                  <a:schemeClr val="tx2"/>
                </a:solidFill>
              </a:rPr>
              <a:t>Creating Certification</a:t>
            </a:r>
            <a:r>
              <a:rPr lang="en-US" sz="1000" b="1" dirty="0" smtClean="0">
                <a:solidFill>
                  <a:schemeClr val="tx2"/>
                </a:solidFill>
              </a:rPr>
              <a:t>:</a:t>
            </a: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r>
              <a:rPr lang="en-US" sz="1000" b="1" dirty="0" smtClean="0">
                <a:solidFill>
                  <a:schemeClr val="tx2"/>
                </a:solidFill>
              </a:rPr>
              <a:t>Download </a:t>
            </a:r>
            <a:r>
              <a:rPr lang="en-US" sz="1000" b="1" dirty="0" smtClean="0">
                <a:solidFill>
                  <a:schemeClr val="tx2"/>
                </a:solidFill>
              </a:rPr>
              <a:t>BI Report:</a:t>
            </a: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r>
              <a:rPr lang="en-US" sz="1000" b="1" dirty="0">
                <a:solidFill>
                  <a:schemeClr val="tx2"/>
                </a:solidFill>
              </a:rPr>
              <a:t> </a:t>
            </a: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0" indent="0">
              <a:buClr>
                <a:srgbClr val="CC3300"/>
              </a:buClr>
              <a:buNone/>
              <a:defRPr/>
            </a:pPr>
            <a:r>
              <a:rPr lang="en-US" sz="1400" b="1" dirty="0">
                <a:solidFill>
                  <a:schemeClr val="tx2"/>
                </a:solidFill>
              </a:rPr>
              <a:t>	</a:t>
            </a:r>
            <a:endParaRPr lang="en-US" sz="1400" b="1" dirty="0" smtClean="0">
              <a:solidFill>
                <a:schemeClr val="tx2"/>
              </a:solidFill>
            </a:endParaRPr>
          </a:p>
          <a:p>
            <a:pPr marL="381000" indent="-381000">
              <a:buClr>
                <a:srgbClr val="CC3300"/>
              </a:buClr>
              <a:defRPr/>
            </a:pPr>
            <a:endParaRPr lang="en-US" sz="1400" b="1" dirty="0">
              <a:solidFill>
                <a:schemeClr val="tx2"/>
              </a:solidFill>
            </a:endParaRPr>
          </a:p>
          <a:p>
            <a:pPr marL="800100" lvl="2" indent="0">
              <a:buClr>
                <a:srgbClr val="CC3300"/>
              </a:buClr>
              <a:buNone/>
              <a:defRPr/>
            </a:pPr>
            <a:endParaRPr lang="en-US" sz="1000" b="1" dirty="0">
              <a:solidFill>
                <a:schemeClr val="tx2"/>
              </a:solidFill>
            </a:endParaRPr>
          </a:p>
          <a:p>
            <a:pPr marL="800100" lvl="2" indent="0">
              <a:buClr>
                <a:srgbClr val="CC3300"/>
              </a:buClr>
              <a:buNone/>
              <a:defRPr/>
            </a:pPr>
            <a:endParaRPr lang="en-US" sz="1000" b="1" dirty="0">
              <a:solidFill>
                <a:schemeClr val="tx2"/>
              </a:solidFill>
            </a:endParaRPr>
          </a:p>
          <a:p>
            <a:pPr marL="971550" lvl="2" indent="-171450">
              <a:buClr>
                <a:srgbClr val="CC3300"/>
              </a:buClr>
              <a:buFont typeface="Wingdings" panose="05000000000000000000" pitchFamily="2" charset="2"/>
              <a:buChar char="§"/>
              <a:defRPr/>
            </a:pPr>
            <a:endParaRPr lang="en-US" sz="1000" b="1" dirty="0" smtClean="0">
              <a:solidFill>
                <a:schemeClr val="tx2"/>
              </a:solidFill>
            </a:endParaRPr>
          </a:p>
          <a:p>
            <a:pPr marL="971550" lvl="2" indent="-171450">
              <a:buClr>
                <a:srgbClr val="CC3300"/>
              </a:buClr>
              <a:buFont typeface="Wingdings" panose="05000000000000000000" pitchFamily="2" charset="2"/>
              <a:buChar char="§"/>
              <a:defRPr/>
            </a:pPr>
            <a:endParaRPr lang="en-US" sz="1000" b="1" dirty="0">
              <a:solidFill>
                <a:schemeClr val="tx2"/>
              </a:solidFill>
            </a:endParaRPr>
          </a:p>
          <a:p>
            <a:pPr marL="971550" lvl="2" indent="-171450">
              <a:buClr>
                <a:srgbClr val="CC3300"/>
              </a:buClr>
              <a:defRPr/>
            </a:pPr>
            <a:endParaRPr lang="en-US" sz="1000" b="1" dirty="0" smtClean="0">
              <a:solidFill>
                <a:schemeClr val="tx2"/>
              </a:solidFill>
            </a:endParaRPr>
          </a:p>
          <a:p>
            <a:pPr marL="971550" lvl="2" indent="-171450">
              <a:buClr>
                <a:srgbClr val="CC3300"/>
              </a:buClr>
              <a:defRPr/>
            </a:pPr>
            <a:endParaRPr lang="en-US" sz="1000" b="1" dirty="0" smtClean="0">
              <a:solidFill>
                <a:schemeClr val="tx2"/>
              </a:solidFill>
            </a:endParaRPr>
          </a:p>
          <a:p>
            <a:pPr marL="0" indent="0">
              <a:buClr>
                <a:srgbClr val="CC3300"/>
              </a:buClr>
              <a:buNone/>
              <a:defRPr/>
            </a:pPr>
            <a:endParaRPr lang="en-US" sz="1400" b="1" dirty="0" smtClean="0">
              <a:solidFill>
                <a:schemeClr val="tx2"/>
              </a:solidFill>
            </a:endParaRPr>
          </a:p>
          <a:p>
            <a:pPr marL="0" indent="0">
              <a:buClr>
                <a:srgbClr val="CC3300"/>
              </a:buClr>
              <a:buNone/>
              <a:defRPr/>
            </a:pPr>
            <a:endParaRPr lang="en-US" sz="1400" b="1" dirty="0" smtClean="0">
              <a:solidFill>
                <a:schemeClr val="tx2"/>
              </a:solidFill>
            </a:endParaRPr>
          </a:p>
          <a:p>
            <a:pPr marL="381000" indent="-381000">
              <a:buClr>
                <a:srgbClr val="CC3300"/>
              </a:buClr>
              <a:defRPr/>
            </a:pPr>
            <a:endParaRPr lang="en-US" sz="1400" b="1" dirty="0">
              <a:solidFill>
                <a:schemeClr val="tx2"/>
              </a:solidFill>
            </a:endParaRPr>
          </a:p>
          <a:p>
            <a:pPr marL="228600" lvl="3" indent="0">
              <a:buClr>
                <a:srgbClr val="CC3300"/>
              </a:buClr>
              <a:buNone/>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a:solidFill>
                <a:schemeClr val="tx2"/>
              </a:solidFill>
            </a:endParaRPr>
          </a:p>
          <a:p>
            <a:pPr marL="228600" lvl="3" indent="0">
              <a:buClr>
                <a:srgbClr val="CC3300"/>
              </a:buClr>
              <a:buNone/>
              <a:defRPr/>
            </a:pPr>
            <a:endParaRPr lang="en-US" sz="1000" dirty="0" smtClean="0">
              <a:solidFill>
                <a:schemeClr val="tx2"/>
              </a:solidFill>
            </a:endParaRPr>
          </a:p>
          <a:p>
            <a:pPr marL="228600" lvl="3" indent="0">
              <a:buClr>
                <a:srgbClr val="CC3300"/>
              </a:buClr>
              <a:buNone/>
              <a:defRPr/>
            </a:pPr>
            <a:endParaRPr lang="en-US" sz="1000" dirty="0">
              <a:solidFill>
                <a:schemeClr val="tx2"/>
              </a:solidFill>
            </a:endParaRPr>
          </a:p>
        </p:txBody>
      </p:sp>
      <p:sp>
        <p:nvSpPr>
          <p:cNvPr id="8" name="Rectangle 22"/>
          <p:cNvSpPr>
            <a:spLocks noChangeArrowheads="1"/>
          </p:cNvSpPr>
          <p:nvPr/>
        </p:nvSpPr>
        <p:spPr bwMode="auto">
          <a:xfrm>
            <a:off x="342900" y="100012"/>
            <a:ext cx="8459788"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lnSpc>
                <a:spcPct val="90000"/>
              </a:lnSpc>
              <a:spcBef>
                <a:spcPct val="0"/>
              </a:spcBef>
              <a:buClrTx/>
            </a:pPr>
            <a:r>
              <a:rPr lang="en-US" sz="3200" b="1" dirty="0">
                <a:solidFill>
                  <a:schemeClr val="tx2"/>
                </a:solidFill>
              </a:rPr>
              <a:t>Initialization of the review </a:t>
            </a:r>
          </a:p>
          <a:p>
            <a:pPr algn="ctr">
              <a:lnSpc>
                <a:spcPct val="90000"/>
              </a:lnSpc>
              <a:spcBef>
                <a:spcPct val="0"/>
              </a:spcBef>
              <a:buClrTx/>
            </a:pPr>
            <a:endParaRPr lang="en-US" sz="1100" b="0" dirty="0">
              <a:solidFill>
                <a:srgbClr val="1E4191"/>
              </a:solidFill>
            </a:endParaRPr>
          </a:p>
          <a:p>
            <a:pPr algn="l">
              <a:lnSpc>
                <a:spcPct val="90000"/>
              </a:lnSpc>
              <a:spcBef>
                <a:spcPct val="0"/>
              </a:spcBef>
              <a:buClrTx/>
            </a:pPr>
            <a:endParaRPr lang="en-US" sz="3200" b="0" dirty="0">
              <a:solidFill>
                <a:srgbClr val="1E4191"/>
              </a:solidFill>
            </a:endParaRPr>
          </a:p>
        </p:txBody>
      </p:sp>
      <p:graphicFrame>
        <p:nvGraphicFramePr>
          <p:cNvPr id="2" name="Object 1" title="How ro create certification"/>
          <p:cNvGraphicFramePr>
            <a:graphicFrameLocks noChangeAspect="1"/>
          </p:cNvGraphicFramePr>
          <p:nvPr>
            <p:extLst>
              <p:ext uri="{D42A27DB-BD31-4B8C-83A1-F6EECF244321}">
                <p14:modId xmlns:p14="http://schemas.microsoft.com/office/powerpoint/2010/main" val="1440778835"/>
              </p:ext>
            </p:extLst>
          </p:nvPr>
        </p:nvGraphicFramePr>
        <p:xfrm>
          <a:off x="914400" y="4572000"/>
          <a:ext cx="914400" cy="771525"/>
        </p:xfrm>
        <a:graphic>
          <a:graphicData uri="http://schemas.openxmlformats.org/presentationml/2006/ole">
            <mc:AlternateContent xmlns:mc="http://schemas.openxmlformats.org/markup-compatibility/2006">
              <mc:Choice xmlns:v="urn:schemas-microsoft-com:vml" Requires="v">
                <p:oleObj spid="_x0000_s3079" name="Document" showAsIcon="1" r:id="rId4" imgW="914400" imgH="771480" progId="Word.Document.12">
                  <p:embed/>
                </p:oleObj>
              </mc:Choice>
              <mc:Fallback>
                <p:oleObj name="Document" showAsIcon="1" r:id="rId4" imgW="914400" imgH="771480" progId="Word.Document.12">
                  <p:embed/>
                  <p:pic>
                    <p:nvPicPr>
                      <p:cNvPr id="0" name=""/>
                      <p:cNvPicPr/>
                      <p:nvPr/>
                    </p:nvPicPr>
                    <p:blipFill>
                      <a:blip r:embed="rId5"/>
                      <a:stretch>
                        <a:fillRect/>
                      </a:stretch>
                    </p:blipFill>
                    <p:spPr>
                      <a:xfrm>
                        <a:off x="914400" y="4572000"/>
                        <a:ext cx="914400" cy="771525"/>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4188524627"/>
              </p:ext>
            </p:extLst>
          </p:nvPr>
        </p:nvGraphicFramePr>
        <p:xfrm>
          <a:off x="914400" y="5638800"/>
          <a:ext cx="914400" cy="771525"/>
        </p:xfrm>
        <a:graphic>
          <a:graphicData uri="http://schemas.openxmlformats.org/presentationml/2006/ole">
            <mc:AlternateContent xmlns:mc="http://schemas.openxmlformats.org/markup-compatibility/2006">
              <mc:Choice xmlns:v="urn:schemas-microsoft-com:vml" Requires="v">
                <p:oleObj spid="_x0000_s3080" name="Document" showAsIcon="1" r:id="rId6" imgW="914400" imgH="771480" progId="Word.Document.12">
                  <p:embed/>
                </p:oleObj>
              </mc:Choice>
              <mc:Fallback>
                <p:oleObj name="Document" showAsIcon="1" r:id="rId6" imgW="914400" imgH="771480" progId="Word.Document.12">
                  <p:embed/>
                  <p:pic>
                    <p:nvPicPr>
                      <p:cNvPr id="0" name=""/>
                      <p:cNvPicPr/>
                      <p:nvPr/>
                    </p:nvPicPr>
                    <p:blipFill>
                      <a:blip r:embed="rId7"/>
                      <a:stretch>
                        <a:fillRect/>
                      </a:stretch>
                    </p:blipFill>
                    <p:spPr>
                      <a:xfrm>
                        <a:off x="914400" y="5638800"/>
                        <a:ext cx="914400" cy="771525"/>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431013220"/>
              </p:ext>
            </p:extLst>
          </p:nvPr>
        </p:nvGraphicFramePr>
        <p:xfrm>
          <a:off x="914400" y="3657600"/>
          <a:ext cx="914400" cy="771525"/>
        </p:xfrm>
        <a:graphic>
          <a:graphicData uri="http://schemas.openxmlformats.org/presentationml/2006/ole">
            <mc:AlternateContent xmlns:mc="http://schemas.openxmlformats.org/markup-compatibility/2006">
              <mc:Choice xmlns:v="urn:schemas-microsoft-com:vml" Requires="v">
                <p:oleObj spid="_x0000_s3081" name="Document" showAsIcon="1" r:id="rId8" imgW="914400" imgH="771480" progId="Word.Document.12">
                  <p:embed/>
                </p:oleObj>
              </mc:Choice>
              <mc:Fallback>
                <p:oleObj name="Document" showAsIcon="1" r:id="rId8" imgW="914400" imgH="771480" progId="Word.Document.12">
                  <p:embed/>
                  <p:pic>
                    <p:nvPicPr>
                      <p:cNvPr id="0" name=""/>
                      <p:cNvPicPr/>
                      <p:nvPr/>
                    </p:nvPicPr>
                    <p:blipFill>
                      <a:blip r:embed="rId9"/>
                      <a:stretch>
                        <a:fillRect/>
                      </a:stretch>
                    </p:blipFill>
                    <p:spPr>
                      <a:xfrm>
                        <a:off x="914400" y="365760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0268208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900" y="762000"/>
            <a:ext cx="8572500" cy="5257800"/>
          </a:xfrm>
        </p:spPr>
        <p:style>
          <a:lnRef idx="2">
            <a:schemeClr val="dk1"/>
          </a:lnRef>
          <a:fillRef idx="1">
            <a:schemeClr val="lt1"/>
          </a:fillRef>
          <a:effectRef idx="0">
            <a:schemeClr val="dk1"/>
          </a:effectRef>
          <a:fontRef idx="minor">
            <a:schemeClr val="dk1"/>
          </a:fontRef>
        </p:style>
        <p:txBody>
          <a:bodyPr>
            <a:noAutofit/>
          </a:bodyPr>
          <a:lstStyle/>
          <a:p>
            <a:pPr marL="0" indent="0">
              <a:buClr>
                <a:srgbClr val="CC3300"/>
              </a:buClr>
              <a:buNone/>
              <a:defRPr/>
            </a:pPr>
            <a:endParaRPr lang="en-US" sz="1400" b="1" dirty="0" smtClean="0">
              <a:solidFill>
                <a:schemeClr val="tx2"/>
              </a:solidFill>
            </a:endParaRPr>
          </a:p>
          <a:p>
            <a:pPr marL="381000" indent="-381000">
              <a:buClr>
                <a:srgbClr val="CC3300"/>
              </a:buClr>
              <a:defRPr/>
            </a:pPr>
            <a:r>
              <a:rPr lang="en-US" sz="1400" b="1" dirty="0" smtClean="0">
                <a:solidFill>
                  <a:schemeClr val="tx2"/>
                </a:solidFill>
              </a:rPr>
              <a:t>Defects </a:t>
            </a:r>
            <a:r>
              <a:rPr lang="en-US" sz="1400" b="1" dirty="0">
                <a:solidFill>
                  <a:schemeClr val="tx2"/>
                </a:solidFill>
              </a:rPr>
              <a:t>Roll Out:</a:t>
            </a:r>
          </a:p>
          <a:p>
            <a:pPr marL="571500" lvl="1" indent="-171450">
              <a:buClr>
                <a:srgbClr val="CC3300"/>
              </a:buClr>
              <a:buFont typeface="Wingdings" panose="05000000000000000000" pitchFamily="2" charset="2"/>
              <a:buChar char="Ø"/>
              <a:defRPr/>
            </a:pPr>
            <a:r>
              <a:rPr lang="en-US" sz="1000" b="1" dirty="0" smtClean="0">
                <a:solidFill>
                  <a:schemeClr val="tx2"/>
                </a:solidFill>
              </a:rPr>
              <a:t>Once the OIA review is complete and all the certifications are expired we need to roll out the defects to the application owner and get them remediated. </a:t>
            </a:r>
          </a:p>
          <a:p>
            <a:pPr marL="571500" lvl="1" indent="-171450">
              <a:buClr>
                <a:srgbClr val="CC3300"/>
              </a:buClr>
              <a:buFont typeface="Wingdings" panose="05000000000000000000" pitchFamily="2" charset="2"/>
              <a:buChar char="Ø"/>
              <a:defRPr/>
            </a:pPr>
            <a:r>
              <a:rPr lang="en-US" sz="1000" b="1" dirty="0" smtClean="0">
                <a:solidFill>
                  <a:schemeClr val="tx2"/>
                </a:solidFill>
              </a:rPr>
              <a:t>Review Report:</a:t>
            </a:r>
          </a:p>
          <a:p>
            <a:pPr marL="400050" lvl="1" indent="0">
              <a:buClr>
                <a:srgbClr val="CC3300"/>
              </a:buClr>
              <a:buNone/>
              <a:defRPr/>
            </a:pPr>
            <a:r>
              <a:rPr lang="en-US" sz="1000" b="1" dirty="0">
                <a:solidFill>
                  <a:schemeClr val="tx2"/>
                </a:solidFill>
              </a:rPr>
              <a:t>	</a:t>
            </a:r>
            <a:r>
              <a:rPr lang="en-US" sz="1000" b="1" dirty="0" smtClean="0">
                <a:solidFill>
                  <a:schemeClr val="tx2"/>
                </a:solidFill>
              </a:rPr>
              <a:t>This report contains all information about the accounts similar to the master sheet along with the reviewer response.</a:t>
            </a:r>
          </a:p>
          <a:p>
            <a:pPr marL="400050" lvl="1" indent="0">
              <a:buClr>
                <a:srgbClr val="CC3300"/>
              </a:buClr>
              <a:buNone/>
              <a:defRPr/>
            </a:pPr>
            <a:endParaRPr lang="en-US" sz="1000" b="1" dirty="0" smtClean="0">
              <a:solidFill>
                <a:schemeClr val="tx2"/>
              </a:solidFill>
            </a:endParaRPr>
          </a:p>
          <a:p>
            <a:pPr marL="971550" lvl="2" indent="-171450">
              <a:buClr>
                <a:srgbClr val="CC3300"/>
              </a:buClr>
              <a:buFont typeface="Wingdings" panose="05000000000000000000" pitchFamily="2" charset="2"/>
              <a:buChar char="§"/>
              <a:defRPr/>
            </a:pPr>
            <a:r>
              <a:rPr lang="en-US" sz="1000" b="1" dirty="0" smtClean="0">
                <a:solidFill>
                  <a:schemeClr val="tx2"/>
                </a:solidFill>
              </a:rPr>
              <a:t>Download the BI report.</a:t>
            </a:r>
          </a:p>
          <a:p>
            <a:pPr marL="971550" lvl="2" indent="-171450">
              <a:buClr>
                <a:srgbClr val="CC3300"/>
              </a:buClr>
              <a:buFont typeface="Wingdings" panose="05000000000000000000" pitchFamily="2" charset="2"/>
              <a:buChar char="§"/>
              <a:defRPr/>
            </a:pPr>
            <a:r>
              <a:rPr lang="en-US" sz="1000" b="1" dirty="0" smtClean="0">
                <a:solidFill>
                  <a:schemeClr val="tx2"/>
                </a:solidFill>
              </a:rPr>
              <a:t>Concatenate OIA Reference name(application name)+User SSO+HPA Role in the review report and in BI report.</a:t>
            </a:r>
          </a:p>
          <a:p>
            <a:pPr marL="971550" lvl="2" indent="-171450">
              <a:buClr>
                <a:srgbClr val="CC3300"/>
              </a:buClr>
              <a:buFont typeface="Wingdings" panose="05000000000000000000" pitchFamily="2" charset="2"/>
              <a:buChar char="§"/>
              <a:defRPr/>
            </a:pPr>
            <a:r>
              <a:rPr lang="en-US" sz="1000" b="1" dirty="0" smtClean="0">
                <a:solidFill>
                  <a:schemeClr val="tx2"/>
                </a:solidFill>
              </a:rPr>
              <a:t>Apply “</a:t>
            </a:r>
            <a:r>
              <a:rPr lang="en-US" sz="1000" b="1" dirty="0" err="1" smtClean="0">
                <a:solidFill>
                  <a:schemeClr val="tx2"/>
                </a:solidFill>
              </a:rPr>
              <a:t>Vlook</a:t>
            </a:r>
            <a:r>
              <a:rPr lang="en-US" sz="1000" b="1" dirty="0" smtClean="0">
                <a:solidFill>
                  <a:schemeClr val="tx2"/>
                </a:solidFill>
              </a:rPr>
              <a:t> up” for this column and get the  reviewer response.</a:t>
            </a:r>
          </a:p>
          <a:p>
            <a:pPr marL="971550" lvl="2" indent="-171450">
              <a:buClr>
                <a:srgbClr val="CC3300"/>
              </a:buClr>
              <a:buFont typeface="Wingdings" panose="05000000000000000000" pitchFamily="2" charset="2"/>
              <a:buChar char="§"/>
              <a:defRPr/>
            </a:pPr>
            <a:r>
              <a:rPr lang="en-US" sz="1000" b="1" dirty="0" smtClean="0">
                <a:solidFill>
                  <a:schemeClr val="tx2"/>
                </a:solidFill>
              </a:rPr>
              <a:t>Get the account status from the </a:t>
            </a:r>
            <a:r>
              <a:rPr lang="en-US" sz="1000" b="1" dirty="0" err="1" smtClean="0">
                <a:solidFill>
                  <a:schemeClr val="tx2"/>
                </a:solidFill>
              </a:rPr>
              <a:t>idm</a:t>
            </a:r>
            <a:r>
              <a:rPr lang="en-US" sz="1000" b="1" dirty="0" smtClean="0">
                <a:solidFill>
                  <a:schemeClr val="tx2"/>
                </a:solidFill>
              </a:rPr>
              <a:t> Bulk data.</a:t>
            </a:r>
          </a:p>
          <a:p>
            <a:pPr marL="971550" lvl="2" indent="-171450">
              <a:buClr>
                <a:srgbClr val="CC3300"/>
              </a:buClr>
              <a:buFont typeface="Wingdings" panose="05000000000000000000" pitchFamily="2" charset="2"/>
              <a:buChar char="§"/>
              <a:defRPr/>
            </a:pPr>
            <a:r>
              <a:rPr lang="en-US" sz="1000" b="1" dirty="0" smtClean="0">
                <a:solidFill>
                  <a:schemeClr val="tx2"/>
                </a:solidFill>
              </a:rPr>
              <a:t>If any certified accounts are inactive please change it to the INACTIVE and ask the application owner to remove those accounts.</a:t>
            </a:r>
          </a:p>
          <a:p>
            <a:pPr marL="971550" lvl="2" indent="-171450">
              <a:buClr>
                <a:srgbClr val="CC3300"/>
              </a:buClr>
              <a:buFont typeface="Wingdings" panose="05000000000000000000" pitchFamily="2" charset="2"/>
              <a:buChar char="§"/>
              <a:defRPr/>
            </a:pPr>
            <a:endParaRPr lang="en-US" sz="1000" b="1" dirty="0">
              <a:solidFill>
                <a:schemeClr val="tx2"/>
              </a:solidFill>
            </a:endParaRPr>
          </a:p>
          <a:p>
            <a:pPr marL="800100" lvl="2" indent="0">
              <a:buClr>
                <a:srgbClr val="CC3300"/>
              </a:buClr>
              <a:buNone/>
              <a:defRPr/>
            </a:pPr>
            <a:r>
              <a:rPr lang="en-US" sz="1000" b="1" dirty="0" smtClean="0">
                <a:solidFill>
                  <a:schemeClr val="tx2"/>
                </a:solidFill>
              </a:rPr>
              <a:t>Please find attached below is the sample Defects Report(Review report</a:t>
            </a:r>
            <a:r>
              <a:rPr lang="en-US" sz="1000" b="1" dirty="0" smtClean="0">
                <a:solidFill>
                  <a:schemeClr val="tx2"/>
                </a:solidFill>
              </a:rPr>
              <a:t>):</a:t>
            </a:r>
          </a:p>
          <a:p>
            <a:pPr marL="800100" lvl="2" indent="0">
              <a:buClr>
                <a:srgbClr val="CC3300"/>
              </a:buClr>
              <a:buNone/>
              <a:defRPr/>
            </a:pPr>
            <a:endParaRPr lang="en-US" sz="1000" b="1" dirty="0">
              <a:solidFill>
                <a:schemeClr val="tx2"/>
              </a:solidFill>
            </a:endParaRPr>
          </a:p>
          <a:p>
            <a:pPr marL="800100" lvl="2" indent="0">
              <a:buClr>
                <a:srgbClr val="CC3300"/>
              </a:buClr>
              <a:buNone/>
              <a:defRPr/>
            </a:pPr>
            <a:endParaRPr lang="en-US" sz="1000" b="1" dirty="0" smtClean="0">
              <a:solidFill>
                <a:schemeClr val="tx2"/>
              </a:solidFill>
            </a:endParaRPr>
          </a:p>
          <a:p>
            <a:pPr marL="800100" lvl="2" indent="0">
              <a:buClr>
                <a:srgbClr val="CC3300"/>
              </a:buClr>
              <a:buNone/>
              <a:defRPr/>
            </a:pPr>
            <a:endParaRPr lang="en-US" sz="1000" b="1" dirty="0" smtClean="0">
              <a:solidFill>
                <a:schemeClr val="tx2"/>
              </a:solidFill>
            </a:endParaRPr>
          </a:p>
          <a:p>
            <a:pPr marL="800100" lvl="2" indent="0">
              <a:buClr>
                <a:srgbClr val="CC3300"/>
              </a:buClr>
              <a:buNone/>
              <a:defRPr/>
            </a:pPr>
            <a:endParaRPr lang="en-US" sz="1000" b="1" dirty="0">
              <a:solidFill>
                <a:schemeClr val="tx2"/>
              </a:solidFill>
            </a:endParaRPr>
          </a:p>
          <a:p>
            <a:pPr marL="1085850" lvl="2" indent="-285750">
              <a:buClr>
                <a:srgbClr val="CC3300"/>
              </a:buClr>
              <a:defRPr/>
            </a:pPr>
            <a:r>
              <a:rPr lang="en-US" sz="1400" b="1" dirty="0" smtClean="0">
                <a:solidFill>
                  <a:schemeClr val="tx2"/>
                </a:solidFill>
              </a:rPr>
              <a:t>Resolve Defects:</a:t>
            </a:r>
          </a:p>
          <a:p>
            <a:pPr marL="1085850" lvl="2" indent="-285750">
              <a:buClr>
                <a:srgbClr val="CC3300"/>
              </a:buClr>
              <a:buFont typeface="Wingdings" panose="05000000000000000000" pitchFamily="2" charset="2"/>
              <a:buChar char="Ø"/>
              <a:defRPr/>
            </a:pPr>
            <a:r>
              <a:rPr lang="en-US" sz="1000" b="1" dirty="0" smtClean="0">
                <a:solidFill>
                  <a:schemeClr val="tx2"/>
                </a:solidFill>
              </a:rPr>
              <a:t>Roll out the defects report along with the counts to the application owner using the workflow and get the updated user list along with the screen shot evidence.</a:t>
            </a:r>
          </a:p>
          <a:p>
            <a:pPr marL="1085850" lvl="2" indent="-285750">
              <a:buClr>
                <a:srgbClr val="CC3300"/>
              </a:buClr>
              <a:buFont typeface="Wingdings" panose="05000000000000000000" pitchFamily="2" charset="2"/>
              <a:buChar char="Ø"/>
              <a:defRPr/>
            </a:pPr>
            <a:r>
              <a:rPr lang="en-US" sz="1000" b="1" dirty="0" smtClean="0">
                <a:solidFill>
                  <a:schemeClr val="tx2"/>
                </a:solidFill>
              </a:rPr>
              <a:t>Review the list and check that all the defects are removed and save the document as final user list.</a:t>
            </a:r>
          </a:p>
          <a:p>
            <a:pPr marL="1085850" lvl="2" indent="-285750">
              <a:buClr>
                <a:srgbClr val="CC3300"/>
              </a:buClr>
              <a:buFont typeface="Wingdings" panose="05000000000000000000" pitchFamily="2" charset="2"/>
              <a:buChar char="Ø"/>
              <a:defRPr/>
            </a:pPr>
            <a:endParaRPr lang="en-US" sz="1000" b="1" dirty="0">
              <a:solidFill>
                <a:schemeClr val="tx2"/>
              </a:solidFill>
            </a:endParaRPr>
          </a:p>
          <a:p>
            <a:pPr marL="800100" lvl="2" indent="0">
              <a:buClr>
                <a:srgbClr val="CC3300"/>
              </a:buClr>
              <a:buNone/>
              <a:defRPr/>
            </a:pPr>
            <a:endParaRPr lang="en-US" sz="1000" b="1" dirty="0">
              <a:solidFill>
                <a:schemeClr val="tx2"/>
              </a:solidFill>
            </a:endParaRPr>
          </a:p>
          <a:p>
            <a:pPr marL="800100" lvl="2" indent="0">
              <a:buClr>
                <a:srgbClr val="CC3300"/>
              </a:buClr>
              <a:buNone/>
              <a:defRPr/>
            </a:pPr>
            <a:endParaRPr lang="en-US" sz="1000" b="1" dirty="0">
              <a:solidFill>
                <a:schemeClr val="tx2"/>
              </a:solidFill>
            </a:endParaRPr>
          </a:p>
          <a:p>
            <a:pPr marL="800100" lvl="2" indent="0">
              <a:buClr>
                <a:srgbClr val="CC3300"/>
              </a:buClr>
              <a:buNone/>
              <a:defRPr/>
            </a:pPr>
            <a:endParaRPr lang="en-US" sz="1000" b="1" dirty="0" smtClean="0">
              <a:solidFill>
                <a:schemeClr val="tx2"/>
              </a:solidFill>
            </a:endParaRPr>
          </a:p>
          <a:p>
            <a:pPr marL="800100" lvl="2"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r>
              <a:rPr lang="en-US" sz="1000" b="1" dirty="0">
                <a:solidFill>
                  <a:schemeClr val="tx2"/>
                </a:solidFill>
              </a:rPr>
              <a:t> </a:t>
            </a: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0" indent="0">
              <a:buClr>
                <a:srgbClr val="CC3300"/>
              </a:buClr>
              <a:buNone/>
              <a:defRPr/>
            </a:pPr>
            <a:r>
              <a:rPr lang="en-US" sz="1400" b="1" dirty="0">
                <a:solidFill>
                  <a:schemeClr val="tx2"/>
                </a:solidFill>
              </a:rPr>
              <a:t>	</a:t>
            </a:r>
            <a:endParaRPr lang="en-US" sz="1400" b="1" dirty="0" smtClean="0">
              <a:solidFill>
                <a:schemeClr val="tx2"/>
              </a:solidFill>
            </a:endParaRPr>
          </a:p>
          <a:p>
            <a:pPr marL="381000" indent="-381000">
              <a:buClr>
                <a:srgbClr val="CC3300"/>
              </a:buClr>
              <a:defRPr/>
            </a:pPr>
            <a:endParaRPr lang="en-US" sz="1400" b="1" dirty="0">
              <a:solidFill>
                <a:schemeClr val="tx2"/>
              </a:solidFill>
            </a:endParaRPr>
          </a:p>
          <a:p>
            <a:pPr marL="800100" lvl="2" indent="0">
              <a:buClr>
                <a:srgbClr val="CC3300"/>
              </a:buClr>
              <a:buNone/>
              <a:defRPr/>
            </a:pPr>
            <a:endParaRPr lang="en-US" sz="1000" b="1" dirty="0">
              <a:solidFill>
                <a:schemeClr val="tx2"/>
              </a:solidFill>
            </a:endParaRPr>
          </a:p>
          <a:p>
            <a:pPr marL="800100" lvl="2" indent="0">
              <a:buClr>
                <a:srgbClr val="CC3300"/>
              </a:buClr>
              <a:buNone/>
              <a:defRPr/>
            </a:pPr>
            <a:endParaRPr lang="en-US" sz="1000" b="1" dirty="0">
              <a:solidFill>
                <a:schemeClr val="tx2"/>
              </a:solidFill>
            </a:endParaRPr>
          </a:p>
          <a:p>
            <a:pPr marL="971550" lvl="2" indent="-171450">
              <a:buClr>
                <a:srgbClr val="CC3300"/>
              </a:buClr>
              <a:buFont typeface="Wingdings" panose="05000000000000000000" pitchFamily="2" charset="2"/>
              <a:buChar char="§"/>
              <a:defRPr/>
            </a:pPr>
            <a:endParaRPr lang="en-US" sz="1000" b="1" dirty="0" smtClean="0">
              <a:solidFill>
                <a:schemeClr val="tx2"/>
              </a:solidFill>
            </a:endParaRPr>
          </a:p>
          <a:p>
            <a:pPr marL="971550" lvl="2" indent="-171450">
              <a:buClr>
                <a:srgbClr val="CC3300"/>
              </a:buClr>
              <a:buFont typeface="Wingdings" panose="05000000000000000000" pitchFamily="2" charset="2"/>
              <a:buChar char="§"/>
              <a:defRPr/>
            </a:pPr>
            <a:endParaRPr lang="en-US" sz="1000" b="1" dirty="0">
              <a:solidFill>
                <a:schemeClr val="tx2"/>
              </a:solidFill>
            </a:endParaRPr>
          </a:p>
          <a:p>
            <a:pPr marL="971550" lvl="2" indent="-171450">
              <a:buClr>
                <a:srgbClr val="CC3300"/>
              </a:buClr>
              <a:defRPr/>
            </a:pPr>
            <a:endParaRPr lang="en-US" sz="1000" b="1" dirty="0" smtClean="0">
              <a:solidFill>
                <a:schemeClr val="tx2"/>
              </a:solidFill>
            </a:endParaRPr>
          </a:p>
          <a:p>
            <a:pPr marL="971550" lvl="2" indent="-171450">
              <a:buClr>
                <a:srgbClr val="CC3300"/>
              </a:buClr>
              <a:defRPr/>
            </a:pPr>
            <a:endParaRPr lang="en-US" sz="1000" b="1" dirty="0" smtClean="0">
              <a:solidFill>
                <a:schemeClr val="tx2"/>
              </a:solidFill>
            </a:endParaRPr>
          </a:p>
          <a:p>
            <a:pPr marL="0" indent="0">
              <a:buClr>
                <a:srgbClr val="CC3300"/>
              </a:buClr>
              <a:buNone/>
              <a:defRPr/>
            </a:pPr>
            <a:endParaRPr lang="en-US" sz="1400" b="1" dirty="0" smtClean="0">
              <a:solidFill>
                <a:schemeClr val="tx2"/>
              </a:solidFill>
            </a:endParaRPr>
          </a:p>
          <a:p>
            <a:pPr marL="381000" indent="-381000">
              <a:buClr>
                <a:srgbClr val="CC3300"/>
              </a:buClr>
              <a:defRPr/>
            </a:pPr>
            <a:r>
              <a:rPr lang="en-US" sz="1400" b="1" dirty="0">
                <a:solidFill>
                  <a:schemeClr val="tx2"/>
                </a:solidFill>
              </a:rPr>
              <a:t>OIA KICK OFF </a:t>
            </a:r>
            <a:r>
              <a:rPr lang="en-US" sz="1400" b="1" dirty="0" smtClean="0">
                <a:solidFill>
                  <a:schemeClr val="tx2"/>
                </a:solidFill>
              </a:rPr>
              <a:t>:</a:t>
            </a:r>
          </a:p>
          <a:p>
            <a:pPr marL="0" indent="0">
              <a:buClr>
                <a:srgbClr val="CC3300"/>
              </a:buClr>
              <a:buNone/>
              <a:defRPr/>
            </a:pPr>
            <a:endParaRPr lang="en-US" sz="1400" b="1" dirty="0" smtClean="0">
              <a:solidFill>
                <a:schemeClr val="tx2"/>
              </a:solidFill>
            </a:endParaRPr>
          </a:p>
          <a:p>
            <a:pPr marL="381000" indent="-381000">
              <a:buClr>
                <a:srgbClr val="CC3300"/>
              </a:buClr>
              <a:defRPr/>
            </a:pPr>
            <a:endParaRPr lang="en-US" sz="1400" b="1" dirty="0">
              <a:solidFill>
                <a:schemeClr val="tx2"/>
              </a:solidFill>
            </a:endParaRPr>
          </a:p>
          <a:p>
            <a:pPr marL="381000" indent="-381000">
              <a:buClr>
                <a:srgbClr val="CC3300"/>
              </a:buClr>
              <a:defRPr/>
            </a:pPr>
            <a:r>
              <a:rPr lang="en-US" sz="1400" b="1" dirty="0" smtClean="0">
                <a:solidFill>
                  <a:schemeClr val="tx2"/>
                </a:solidFill>
              </a:rPr>
              <a:t>Defects Roll Out:</a:t>
            </a:r>
          </a:p>
          <a:p>
            <a:pPr marL="381000" indent="-381000">
              <a:buClr>
                <a:srgbClr val="CC3300"/>
              </a:buClr>
              <a:defRPr/>
            </a:pPr>
            <a:endParaRPr lang="en-US" sz="1400" b="1" dirty="0" smtClean="0">
              <a:solidFill>
                <a:schemeClr val="tx2"/>
              </a:solidFill>
            </a:endParaRPr>
          </a:p>
          <a:p>
            <a:pPr marL="381000" indent="-381000">
              <a:buClr>
                <a:srgbClr val="CC3300"/>
              </a:buClr>
              <a:defRPr/>
            </a:pPr>
            <a:endParaRPr lang="en-US" sz="1400" b="1" dirty="0" smtClean="0">
              <a:solidFill>
                <a:schemeClr val="tx2"/>
              </a:solidFill>
            </a:endParaRPr>
          </a:p>
          <a:p>
            <a:pPr marL="381000" indent="-381000">
              <a:buClr>
                <a:srgbClr val="CC3300"/>
              </a:buClr>
              <a:defRPr/>
            </a:pPr>
            <a:r>
              <a:rPr lang="en-US" sz="1400" b="1" dirty="0" smtClean="0">
                <a:solidFill>
                  <a:schemeClr val="tx2"/>
                </a:solidFill>
              </a:rPr>
              <a:t>Test Plan Creation:</a:t>
            </a:r>
            <a:endParaRPr lang="en-US" sz="1400" b="1" dirty="0">
              <a:solidFill>
                <a:schemeClr val="tx2"/>
              </a:solidFill>
            </a:endParaRPr>
          </a:p>
          <a:p>
            <a:pPr marL="457200" lvl="3">
              <a:buClr>
                <a:srgbClr val="CC3300"/>
              </a:buClr>
              <a:buFont typeface="Wingdings" pitchFamily="2" charset="2"/>
              <a:buChar char="Ø"/>
              <a:defRPr/>
            </a:pPr>
            <a:endParaRPr lang="en-US" sz="1000" b="1"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a:solidFill>
                <a:schemeClr val="tx2"/>
              </a:solidFill>
            </a:endParaRPr>
          </a:p>
          <a:p>
            <a:pPr marL="228600" lvl="3" indent="0">
              <a:buClr>
                <a:srgbClr val="CC3300"/>
              </a:buClr>
              <a:buNone/>
              <a:defRPr/>
            </a:pPr>
            <a:endParaRPr lang="en-US" sz="1000" dirty="0" smtClean="0">
              <a:solidFill>
                <a:schemeClr val="tx2"/>
              </a:solidFill>
            </a:endParaRPr>
          </a:p>
          <a:p>
            <a:pPr marL="228600" lvl="3" indent="0">
              <a:buClr>
                <a:srgbClr val="CC3300"/>
              </a:buClr>
              <a:buNone/>
              <a:defRPr/>
            </a:pPr>
            <a:endParaRPr lang="en-US" sz="1000" dirty="0">
              <a:solidFill>
                <a:schemeClr val="tx2"/>
              </a:solidFill>
            </a:endParaRPr>
          </a:p>
        </p:txBody>
      </p:sp>
      <p:sp>
        <p:nvSpPr>
          <p:cNvPr id="8" name="Rectangle 22"/>
          <p:cNvSpPr>
            <a:spLocks noChangeArrowheads="1"/>
          </p:cNvSpPr>
          <p:nvPr/>
        </p:nvSpPr>
        <p:spPr bwMode="auto">
          <a:xfrm>
            <a:off x="342900" y="100012"/>
            <a:ext cx="8459788"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lnSpc>
                <a:spcPct val="90000"/>
              </a:lnSpc>
              <a:spcBef>
                <a:spcPct val="0"/>
              </a:spcBef>
            </a:pPr>
            <a:r>
              <a:rPr lang="en-US" sz="3200" b="1" dirty="0" smtClean="0">
                <a:solidFill>
                  <a:schemeClr val="tx2"/>
                </a:solidFill>
              </a:rPr>
              <a:t>Defects  </a:t>
            </a:r>
            <a:r>
              <a:rPr lang="en-US" sz="3200" b="1" dirty="0">
                <a:solidFill>
                  <a:schemeClr val="tx2"/>
                </a:solidFill>
              </a:rPr>
              <a:t>roll out and resolve </a:t>
            </a:r>
            <a:r>
              <a:rPr lang="en-US" sz="3200" b="1" dirty="0" smtClean="0">
                <a:solidFill>
                  <a:schemeClr val="tx2"/>
                </a:solidFill>
              </a:rPr>
              <a:t>defects</a:t>
            </a:r>
            <a:endParaRPr lang="en-US" sz="3200" b="1" dirty="0">
              <a:solidFill>
                <a:schemeClr val="tx2"/>
              </a:solidFill>
            </a:endParaRPr>
          </a:p>
          <a:p>
            <a:pPr algn="ctr">
              <a:lnSpc>
                <a:spcPct val="90000"/>
              </a:lnSpc>
              <a:spcBef>
                <a:spcPct val="0"/>
              </a:spcBef>
              <a:buClrTx/>
            </a:pPr>
            <a:r>
              <a:rPr lang="en-US" sz="3200" b="1" dirty="0" smtClean="0"/>
              <a:t> </a:t>
            </a:r>
            <a:endParaRPr lang="en-US" sz="3200" b="1" dirty="0" smtClean="0">
              <a:solidFill>
                <a:srgbClr val="1E4191"/>
              </a:solidFill>
            </a:endParaRPr>
          </a:p>
          <a:p>
            <a:pPr algn="ctr">
              <a:lnSpc>
                <a:spcPct val="90000"/>
              </a:lnSpc>
              <a:spcBef>
                <a:spcPct val="0"/>
              </a:spcBef>
              <a:buClrTx/>
            </a:pPr>
            <a:endParaRPr lang="en-US" sz="1100" b="0" dirty="0">
              <a:solidFill>
                <a:srgbClr val="1E4191"/>
              </a:solidFill>
            </a:endParaRPr>
          </a:p>
          <a:p>
            <a:pPr algn="l">
              <a:lnSpc>
                <a:spcPct val="90000"/>
              </a:lnSpc>
              <a:spcBef>
                <a:spcPct val="0"/>
              </a:spcBef>
              <a:buClrTx/>
            </a:pPr>
            <a:endParaRPr lang="en-US" sz="3200" b="0" dirty="0">
              <a:solidFill>
                <a:srgbClr val="1E4191"/>
              </a:solidFill>
            </a:endParaRPr>
          </a:p>
        </p:txBody>
      </p:sp>
      <p:graphicFrame>
        <p:nvGraphicFramePr>
          <p:cNvPr id="2" name="Object 1"/>
          <p:cNvGraphicFramePr>
            <a:graphicFrameLocks noChangeAspect="1"/>
          </p:cNvGraphicFramePr>
          <p:nvPr>
            <p:extLst>
              <p:ext uri="{D42A27DB-BD31-4B8C-83A1-F6EECF244321}">
                <p14:modId xmlns:p14="http://schemas.microsoft.com/office/powerpoint/2010/main" val="3795954545"/>
              </p:ext>
            </p:extLst>
          </p:nvPr>
        </p:nvGraphicFramePr>
        <p:xfrm>
          <a:off x="1295400" y="3505200"/>
          <a:ext cx="914400" cy="771525"/>
        </p:xfrm>
        <a:graphic>
          <a:graphicData uri="http://schemas.openxmlformats.org/presentationml/2006/ole">
            <mc:AlternateContent xmlns:mc="http://schemas.openxmlformats.org/markup-compatibility/2006">
              <mc:Choice xmlns:v="urn:schemas-microsoft-com:vml" Requires="v">
                <p:oleObj spid="_x0000_s4102" name="Worksheet" showAsIcon="1" r:id="rId4" imgW="914400" imgH="771480" progId="Excel.Sheet.12">
                  <p:embed/>
                </p:oleObj>
              </mc:Choice>
              <mc:Fallback>
                <p:oleObj name="Worksheet" showAsIcon="1" r:id="rId4" imgW="914400" imgH="771480" progId="Excel.Sheet.12">
                  <p:embed/>
                  <p:pic>
                    <p:nvPicPr>
                      <p:cNvPr id="0" name=""/>
                      <p:cNvPicPr/>
                      <p:nvPr/>
                    </p:nvPicPr>
                    <p:blipFill>
                      <a:blip r:embed="rId5"/>
                      <a:stretch>
                        <a:fillRect/>
                      </a:stretch>
                    </p:blipFill>
                    <p:spPr>
                      <a:xfrm>
                        <a:off x="1295400" y="3505200"/>
                        <a:ext cx="914400" cy="771525"/>
                      </a:xfrm>
                      <a:prstGeom prst="rect">
                        <a:avLst/>
                      </a:prstGeom>
                    </p:spPr>
                  </p:pic>
                </p:oleObj>
              </mc:Fallback>
            </mc:AlternateContent>
          </a:graphicData>
        </a:graphic>
      </p:graphicFrame>
      <p:graphicFrame>
        <p:nvGraphicFramePr>
          <p:cNvPr id="4" name="Object 3"/>
          <p:cNvGraphicFramePr>
            <a:graphicFrameLocks noChangeAspect="1"/>
          </p:cNvGraphicFramePr>
          <p:nvPr>
            <p:extLst>
              <p:ext uri="{D42A27DB-BD31-4B8C-83A1-F6EECF244321}">
                <p14:modId xmlns:p14="http://schemas.microsoft.com/office/powerpoint/2010/main" val="2833513797"/>
              </p:ext>
            </p:extLst>
          </p:nvPr>
        </p:nvGraphicFramePr>
        <p:xfrm>
          <a:off x="1371600" y="5105400"/>
          <a:ext cx="914400" cy="771525"/>
        </p:xfrm>
        <a:graphic>
          <a:graphicData uri="http://schemas.openxmlformats.org/presentationml/2006/ole">
            <mc:AlternateContent xmlns:mc="http://schemas.openxmlformats.org/markup-compatibility/2006">
              <mc:Choice xmlns:v="urn:schemas-microsoft-com:vml" Requires="v">
                <p:oleObj spid="_x0000_s4103" name="Worksheet" showAsIcon="1" r:id="rId6" imgW="914400" imgH="771480" progId="Excel.Sheet.12">
                  <p:embed/>
                </p:oleObj>
              </mc:Choice>
              <mc:Fallback>
                <p:oleObj name="Worksheet" showAsIcon="1" r:id="rId6" imgW="914400" imgH="771480" progId="Excel.Sheet.12">
                  <p:embed/>
                  <p:pic>
                    <p:nvPicPr>
                      <p:cNvPr id="0" name=""/>
                      <p:cNvPicPr/>
                      <p:nvPr/>
                    </p:nvPicPr>
                    <p:blipFill>
                      <a:blip r:embed="rId7"/>
                      <a:stretch>
                        <a:fillRect/>
                      </a:stretch>
                    </p:blipFill>
                    <p:spPr>
                      <a:xfrm>
                        <a:off x="1371600" y="510540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7369818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900" y="762000"/>
            <a:ext cx="8572500" cy="3733800"/>
          </a:xfrm>
        </p:spPr>
        <p:style>
          <a:lnRef idx="2">
            <a:schemeClr val="dk1"/>
          </a:lnRef>
          <a:fillRef idx="1">
            <a:schemeClr val="lt1"/>
          </a:fillRef>
          <a:effectRef idx="0">
            <a:schemeClr val="dk1"/>
          </a:effectRef>
          <a:fontRef idx="minor">
            <a:schemeClr val="dk1"/>
          </a:fontRef>
        </p:style>
        <p:txBody>
          <a:bodyPr>
            <a:noAutofit/>
          </a:bodyPr>
          <a:lstStyle/>
          <a:p>
            <a:pPr marL="381000" indent="-381000">
              <a:buClr>
                <a:srgbClr val="CC3300"/>
              </a:buClr>
              <a:defRPr/>
            </a:pPr>
            <a:endParaRPr lang="en-US" sz="1400" b="1" dirty="0" smtClean="0">
              <a:solidFill>
                <a:schemeClr val="tx2"/>
              </a:solidFill>
            </a:endParaRPr>
          </a:p>
          <a:p>
            <a:pPr marL="381000" indent="-381000">
              <a:buClr>
                <a:srgbClr val="CC3300"/>
              </a:buClr>
              <a:defRPr/>
            </a:pPr>
            <a:r>
              <a:rPr lang="en-US" sz="1400" b="1" dirty="0" smtClean="0">
                <a:solidFill>
                  <a:schemeClr val="tx2"/>
                </a:solidFill>
              </a:rPr>
              <a:t>Test </a:t>
            </a:r>
            <a:r>
              <a:rPr lang="en-US" sz="1400" b="1" dirty="0" smtClean="0">
                <a:solidFill>
                  <a:schemeClr val="tx2"/>
                </a:solidFill>
              </a:rPr>
              <a:t>Plan: </a:t>
            </a:r>
          </a:p>
          <a:p>
            <a:pPr>
              <a:buClr>
                <a:srgbClr val="CC3300"/>
              </a:buClr>
              <a:buFont typeface="Wingdings" panose="05000000000000000000" pitchFamily="2" charset="2"/>
              <a:buChar char="Ø"/>
              <a:defRPr/>
            </a:pPr>
            <a:r>
              <a:rPr lang="en-US" sz="1000" b="1" dirty="0" smtClean="0">
                <a:solidFill>
                  <a:schemeClr val="tx2"/>
                </a:solidFill>
              </a:rPr>
              <a:t>This </a:t>
            </a:r>
            <a:r>
              <a:rPr lang="en-US" sz="1000" b="1" dirty="0">
                <a:solidFill>
                  <a:schemeClr val="tx2"/>
                </a:solidFill>
              </a:rPr>
              <a:t>document contains </a:t>
            </a:r>
            <a:r>
              <a:rPr lang="en-US" sz="1000" b="1" dirty="0" smtClean="0">
                <a:solidFill>
                  <a:schemeClr val="tx2"/>
                </a:solidFill>
              </a:rPr>
              <a:t>all the information on the review.</a:t>
            </a:r>
          </a:p>
          <a:p>
            <a:pPr lvl="1">
              <a:buClr>
                <a:srgbClr val="CC3300"/>
              </a:buClr>
              <a:buFont typeface="Wingdings" panose="05000000000000000000" pitchFamily="2" charset="2"/>
              <a:buChar char="§"/>
              <a:defRPr/>
            </a:pPr>
            <a:r>
              <a:rPr lang="en-US" sz="1000" b="1" dirty="0">
                <a:solidFill>
                  <a:schemeClr val="tx2"/>
                </a:solidFill>
              </a:rPr>
              <a:t>List of scoped </a:t>
            </a:r>
            <a:r>
              <a:rPr lang="en-US" sz="1000" b="1" dirty="0" smtClean="0">
                <a:solidFill>
                  <a:schemeClr val="tx2"/>
                </a:solidFill>
              </a:rPr>
              <a:t>applications</a:t>
            </a:r>
          </a:p>
          <a:p>
            <a:pPr lvl="1">
              <a:buClr>
                <a:srgbClr val="CC3300"/>
              </a:buClr>
              <a:buFont typeface="Wingdings" panose="05000000000000000000" pitchFamily="2" charset="2"/>
              <a:buChar char="§"/>
              <a:defRPr/>
            </a:pPr>
            <a:r>
              <a:rPr lang="en-US" sz="1000" b="1" dirty="0" smtClean="0">
                <a:solidFill>
                  <a:schemeClr val="tx2"/>
                </a:solidFill>
              </a:rPr>
              <a:t>Summary on the accounts count</a:t>
            </a:r>
          </a:p>
          <a:p>
            <a:pPr lvl="1">
              <a:buClr>
                <a:srgbClr val="CC3300"/>
              </a:buClr>
              <a:buFont typeface="Wingdings" panose="05000000000000000000" pitchFamily="2" charset="2"/>
              <a:buChar char="§"/>
              <a:defRPr/>
            </a:pPr>
            <a:r>
              <a:rPr lang="en-US" sz="1000" b="1" dirty="0" smtClean="0">
                <a:solidFill>
                  <a:schemeClr val="tx2"/>
                </a:solidFill>
              </a:rPr>
              <a:t>Summary on the certified and defects counts</a:t>
            </a:r>
          </a:p>
          <a:p>
            <a:pPr lvl="1">
              <a:buClr>
                <a:srgbClr val="CC3300"/>
              </a:buClr>
              <a:buFont typeface="Wingdings" panose="05000000000000000000" pitchFamily="2" charset="2"/>
              <a:buChar char="§"/>
              <a:defRPr/>
            </a:pPr>
            <a:r>
              <a:rPr lang="en-US" sz="1000" b="1" dirty="0" smtClean="0">
                <a:solidFill>
                  <a:schemeClr val="tx2"/>
                </a:solidFill>
              </a:rPr>
              <a:t>Initial and final user list documents</a:t>
            </a:r>
          </a:p>
          <a:p>
            <a:pPr lvl="1">
              <a:buClr>
                <a:srgbClr val="CC3300"/>
              </a:buClr>
              <a:buFont typeface="Wingdings" panose="05000000000000000000" pitchFamily="2" charset="2"/>
              <a:buChar char="§"/>
              <a:defRPr/>
            </a:pPr>
            <a:r>
              <a:rPr lang="en-US" sz="1000" b="1" dirty="0" smtClean="0">
                <a:solidFill>
                  <a:schemeClr val="tx2"/>
                </a:solidFill>
              </a:rPr>
              <a:t>Review Report and Defects report</a:t>
            </a:r>
          </a:p>
          <a:p>
            <a:pPr lvl="1">
              <a:buClr>
                <a:srgbClr val="CC3300"/>
              </a:buClr>
              <a:buFont typeface="Wingdings" panose="05000000000000000000" pitchFamily="2" charset="2"/>
              <a:buChar char="§"/>
              <a:defRPr/>
            </a:pPr>
            <a:r>
              <a:rPr lang="en-US" sz="1000" b="1" dirty="0" smtClean="0">
                <a:solidFill>
                  <a:schemeClr val="tx2"/>
                </a:solidFill>
              </a:rPr>
              <a:t>Email approvals(Any)</a:t>
            </a: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r>
              <a:rPr lang="en-US" sz="1000" b="1" dirty="0" smtClean="0">
                <a:solidFill>
                  <a:schemeClr val="tx2"/>
                </a:solidFill>
              </a:rPr>
              <a:t>Find attached is the sample test plan:</a:t>
            </a: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r>
              <a:rPr lang="en-US" sz="1000" b="1" dirty="0">
                <a:solidFill>
                  <a:schemeClr val="tx2"/>
                </a:solidFill>
              </a:rPr>
              <a:t> </a:t>
            </a: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0" indent="0">
              <a:buClr>
                <a:srgbClr val="CC3300"/>
              </a:buClr>
              <a:buNone/>
              <a:defRPr/>
            </a:pPr>
            <a:r>
              <a:rPr lang="en-US" sz="1400" b="1" dirty="0">
                <a:solidFill>
                  <a:schemeClr val="tx2"/>
                </a:solidFill>
              </a:rPr>
              <a:t>	</a:t>
            </a:r>
            <a:endParaRPr lang="en-US" sz="1400" b="1" dirty="0" smtClean="0">
              <a:solidFill>
                <a:schemeClr val="tx2"/>
              </a:solidFill>
            </a:endParaRPr>
          </a:p>
          <a:p>
            <a:pPr marL="381000" indent="-381000">
              <a:buClr>
                <a:srgbClr val="CC3300"/>
              </a:buClr>
              <a:defRPr/>
            </a:pPr>
            <a:endParaRPr lang="en-US" sz="1400" b="1" dirty="0">
              <a:solidFill>
                <a:schemeClr val="tx2"/>
              </a:solidFill>
            </a:endParaRPr>
          </a:p>
          <a:p>
            <a:pPr marL="800100" lvl="2" indent="0">
              <a:buClr>
                <a:srgbClr val="CC3300"/>
              </a:buClr>
              <a:buNone/>
              <a:defRPr/>
            </a:pPr>
            <a:endParaRPr lang="en-US" sz="1000" b="1" dirty="0">
              <a:solidFill>
                <a:schemeClr val="tx2"/>
              </a:solidFill>
            </a:endParaRPr>
          </a:p>
          <a:p>
            <a:pPr marL="800100" lvl="2" indent="0">
              <a:buClr>
                <a:srgbClr val="CC3300"/>
              </a:buClr>
              <a:buNone/>
              <a:defRPr/>
            </a:pPr>
            <a:endParaRPr lang="en-US" sz="1000" b="1" dirty="0">
              <a:solidFill>
                <a:schemeClr val="tx2"/>
              </a:solidFill>
            </a:endParaRPr>
          </a:p>
          <a:p>
            <a:pPr marL="971550" lvl="2" indent="-171450">
              <a:buClr>
                <a:srgbClr val="CC3300"/>
              </a:buClr>
              <a:buFont typeface="Wingdings" panose="05000000000000000000" pitchFamily="2" charset="2"/>
              <a:buChar char="§"/>
              <a:defRPr/>
            </a:pPr>
            <a:endParaRPr lang="en-US" sz="1000" b="1" dirty="0" smtClean="0">
              <a:solidFill>
                <a:schemeClr val="tx2"/>
              </a:solidFill>
            </a:endParaRPr>
          </a:p>
          <a:p>
            <a:pPr marL="971550" lvl="2" indent="-171450">
              <a:buClr>
                <a:srgbClr val="CC3300"/>
              </a:buClr>
              <a:buFont typeface="Wingdings" panose="05000000000000000000" pitchFamily="2" charset="2"/>
              <a:buChar char="§"/>
              <a:defRPr/>
            </a:pPr>
            <a:endParaRPr lang="en-US" sz="1000" b="1" dirty="0">
              <a:solidFill>
                <a:schemeClr val="tx2"/>
              </a:solidFill>
            </a:endParaRPr>
          </a:p>
          <a:p>
            <a:pPr marL="971550" lvl="2" indent="-171450">
              <a:buClr>
                <a:srgbClr val="CC3300"/>
              </a:buClr>
              <a:defRPr/>
            </a:pPr>
            <a:endParaRPr lang="en-US" sz="1000" b="1" dirty="0" smtClean="0">
              <a:solidFill>
                <a:schemeClr val="tx2"/>
              </a:solidFill>
            </a:endParaRPr>
          </a:p>
          <a:p>
            <a:pPr marL="971550" lvl="2" indent="-171450">
              <a:buClr>
                <a:srgbClr val="CC3300"/>
              </a:buClr>
              <a:defRPr/>
            </a:pPr>
            <a:endParaRPr lang="en-US" sz="1000" b="1" dirty="0" smtClean="0">
              <a:solidFill>
                <a:schemeClr val="tx2"/>
              </a:solidFill>
            </a:endParaRPr>
          </a:p>
          <a:p>
            <a:pPr marL="0" indent="0">
              <a:buClr>
                <a:srgbClr val="CC3300"/>
              </a:buClr>
              <a:buNone/>
              <a:defRPr/>
            </a:pPr>
            <a:endParaRPr lang="en-US" sz="1400" b="1" dirty="0" smtClean="0">
              <a:solidFill>
                <a:schemeClr val="tx2"/>
              </a:solidFill>
            </a:endParaRPr>
          </a:p>
          <a:p>
            <a:pPr marL="381000" indent="-381000">
              <a:buClr>
                <a:srgbClr val="CC3300"/>
              </a:buClr>
              <a:defRPr/>
            </a:pPr>
            <a:r>
              <a:rPr lang="en-US" sz="1400" b="1" dirty="0">
                <a:solidFill>
                  <a:schemeClr val="tx2"/>
                </a:solidFill>
              </a:rPr>
              <a:t>OIA KICK OFF </a:t>
            </a:r>
            <a:r>
              <a:rPr lang="en-US" sz="1400" b="1" dirty="0" smtClean="0">
                <a:solidFill>
                  <a:schemeClr val="tx2"/>
                </a:solidFill>
              </a:rPr>
              <a:t>:</a:t>
            </a:r>
          </a:p>
          <a:p>
            <a:pPr marL="0" indent="0">
              <a:buClr>
                <a:srgbClr val="CC3300"/>
              </a:buClr>
              <a:buNone/>
              <a:defRPr/>
            </a:pPr>
            <a:endParaRPr lang="en-US" sz="1400" b="1" dirty="0" smtClean="0">
              <a:solidFill>
                <a:schemeClr val="tx2"/>
              </a:solidFill>
            </a:endParaRPr>
          </a:p>
          <a:p>
            <a:pPr marL="381000" indent="-381000">
              <a:buClr>
                <a:srgbClr val="CC3300"/>
              </a:buClr>
              <a:defRPr/>
            </a:pPr>
            <a:endParaRPr lang="en-US" sz="1400" b="1" dirty="0">
              <a:solidFill>
                <a:schemeClr val="tx2"/>
              </a:solidFill>
            </a:endParaRPr>
          </a:p>
          <a:p>
            <a:pPr marL="381000" indent="-381000">
              <a:buClr>
                <a:srgbClr val="CC3300"/>
              </a:buClr>
              <a:defRPr/>
            </a:pPr>
            <a:r>
              <a:rPr lang="en-US" sz="1400" b="1" dirty="0" smtClean="0">
                <a:solidFill>
                  <a:schemeClr val="tx2"/>
                </a:solidFill>
              </a:rPr>
              <a:t>Defects Roll Out:</a:t>
            </a:r>
          </a:p>
          <a:p>
            <a:pPr marL="381000" indent="-381000">
              <a:buClr>
                <a:srgbClr val="CC3300"/>
              </a:buClr>
              <a:defRPr/>
            </a:pPr>
            <a:endParaRPr lang="en-US" sz="1400" b="1" dirty="0" smtClean="0">
              <a:solidFill>
                <a:schemeClr val="tx2"/>
              </a:solidFill>
            </a:endParaRPr>
          </a:p>
          <a:p>
            <a:pPr marL="381000" indent="-381000">
              <a:buClr>
                <a:srgbClr val="CC3300"/>
              </a:buClr>
              <a:defRPr/>
            </a:pPr>
            <a:endParaRPr lang="en-US" sz="1400" b="1" dirty="0" smtClean="0">
              <a:solidFill>
                <a:schemeClr val="tx2"/>
              </a:solidFill>
            </a:endParaRPr>
          </a:p>
          <a:p>
            <a:pPr marL="381000" indent="-381000">
              <a:buClr>
                <a:srgbClr val="CC3300"/>
              </a:buClr>
              <a:defRPr/>
            </a:pPr>
            <a:r>
              <a:rPr lang="en-US" sz="1400" b="1" dirty="0" smtClean="0">
                <a:solidFill>
                  <a:schemeClr val="tx2"/>
                </a:solidFill>
              </a:rPr>
              <a:t>Test Plan Creation:</a:t>
            </a:r>
            <a:endParaRPr lang="en-US" sz="1400" b="1" dirty="0">
              <a:solidFill>
                <a:schemeClr val="tx2"/>
              </a:solidFill>
            </a:endParaRPr>
          </a:p>
          <a:p>
            <a:pPr marL="457200" lvl="3">
              <a:buClr>
                <a:srgbClr val="CC3300"/>
              </a:buClr>
              <a:buFont typeface="Wingdings" pitchFamily="2" charset="2"/>
              <a:buChar char="Ø"/>
              <a:defRPr/>
            </a:pPr>
            <a:endParaRPr lang="en-US" sz="1000" b="1"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a:solidFill>
                <a:schemeClr val="tx2"/>
              </a:solidFill>
            </a:endParaRPr>
          </a:p>
          <a:p>
            <a:pPr marL="228600" lvl="3" indent="0">
              <a:buClr>
                <a:srgbClr val="CC3300"/>
              </a:buClr>
              <a:buNone/>
              <a:defRPr/>
            </a:pPr>
            <a:endParaRPr lang="en-US" sz="1000" dirty="0" smtClean="0">
              <a:solidFill>
                <a:schemeClr val="tx2"/>
              </a:solidFill>
            </a:endParaRPr>
          </a:p>
          <a:p>
            <a:pPr marL="228600" lvl="3" indent="0">
              <a:buClr>
                <a:srgbClr val="CC3300"/>
              </a:buClr>
              <a:buNone/>
              <a:defRPr/>
            </a:pPr>
            <a:endParaRPr lang="en-US" sz="1000" dirty="0">
              <a:solidFill>
                <a:schemeClr val="tx2"/>
              </a:solidFill>
            </a:endParaRPr>
          </a:p>
        </p:txBody>
      </p:sp>
      <p:sp>
        <p:nvSpPr>
          <p:cNvPr id="8" name="Rectangle 22"/>
          <p:cNvSpPr>
            <a:spLocks noChangeArrowheads="1"/>
          </p:cNvSpPr>
          <p:nvPr/>
        </p:nvSpPr>
        <p:spPr bwMode="auto">
          <a:xfrm>
            <a:off x="342900" y="100012"/>
            <a:ext cx="8459788"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lnSpc>
                <a:spcPct val="90000"/>
              </a:lnSpc>
              <a:spcBef>
                <a:spcPct val="0"/>
              </a:spcBef>
              <a:buClrTx/>
            </a:pPr>
            <a:r>
              <a:rPr lang="en-US" sz="3200" b="1" dirty="0">
                <a:solidFill>
                  <a:schemeClr val="tx2"/>
                </a:solidFill>
              </a:rPr>
              <a:t>Report / Documentation</a:t>
            </a:r>
            <a:endParaRPr lang="en-US" sz="1100" b="0" dirty="0">
              <a:solidFill>
                <a:schemeClr val="tx2"/>
              </a:solidFill>
            </a:endParaRPr>
          </a:p>
          <a:p>
            <a:pPr algn="l">
              <a:lnSpc>
                <a:spcPct val="90000"/>
              </a:lnSpc>
              <a:spcBef>
                <a:spcPct val="0"/>
              </a:spcBef>
              <a:buClrTx/>
            </a:pPr>
            <a:endParaRPr lang="en-US" sz="3200" b="0" dirty="0">
              <a:solidFill>
                <a:srgbClr val="1E4191"/>
              </a:solidFill>
            </a:endParaRPr>
          </a:p>
        </p:txBody>
      </p:sp>
      <p:graphicFrame>
        <p:nvGraphicFramePr>
          <p:cNvPr id="2" name="Object 1"/>
          <p:cNvGraphicFramePr>
            <a:graphicFrameLocks noChangeAspect="1"/>
          </p:cNvGraphicFramePr>
          <p:nvPr>
            <p:extLst>
              <p:ext uri="{D42A27DB-BD31-4B8C-83A1-F6EECF244321}">
                <p14:modId xmlns:p14="http://schemas.microsoft.com/office/powerpoint/2010/main" val="1576222122"/>
              </p:ext>
            </p:extLst>
          </p:nvPr>
        </p:nvGraphicFramePr>
        <p:xfrm>
          <a:off x="838200" y="3048000"/>
          <a:ext cx="914400" cy="771525"/>
        </p:xfrm>
        <a:graphic>
          <a:graphicData uri="http://schemas.openxmlformats.org/presentationml/2006/ole">
            <mc:AlternateContent xmlns:mc="http://schemas.openxmlformats.org/markup-compatibility/2006">
              <mc:Choice xmlns:v="urn:schemas-microsoft-com:vml" Requires="v">
                <p:oleObj spid="_x0000_s5124" name="Document" showAsIcon="1" r:id="rId4" imgW="914400" imgH="771480" progId="Word.Document.12">
                  <p:embed/>
                </p:oleObj>
              </mc:Choice>
              <mc:Fallback>
                <p:oleObj name="Document" showAsIcon="1" r:id="rId4" imgW="914400" imgH="771480" progId="Word.Document.12">
                  <p:embed/>
                  <p:pic>
                    <p:nvPicPr>
                      <p:cNvPr id="0" name=""/>
                      <p:cNvPicPr/>
                      <p:nvPr/>
                    </p:nvPicPr>
                    <p:blipFill>
                      <a:blip r:embed="rId5"/>
                      <a:stretch>
                        <a:fillRect/>
                      </a:stretch>
                    </p:blipFill>
                    <p:spPr>
                      <a:xfrm>
                        <a:off x="838200" y="304800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7833713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441"/>
          <p:cNvSpPr>
            <a:spLocks noChangeArrowheads="1"/>
          </p:cNvSpPr>
          <p:nvPr/>
        </p:nvSpPr>
        <p:spPr bwMode="auto">
          <a:xfrm>
            <a:off x="304800" y="111125"/>
            <a:ext cx="8459788"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gn="ctr">
              <a:lnSpc>
                <a:spcPct val="90000"/>
              </a:lnSpc>
              <a:spcBef>
                <a:spcPct val="0"/>
              </a:spcBef>
              <a:buClrTx/>
            </a:pPr>
            <a:r>
              <a:rPr lang="en-US" sz="3200" b="1" dirty="0" smtClean="0">
                <a:solidFill>
                  <a:srgbClr val="1E4191"/>
                </a:solidFill>
              </a:rPr>
              <a:t>2014 – Access Reviews Execution Method</a:t>
            </a:r>
            <a:endParaRPr lang="en-US" sz="3200" b="1" dirty="0">
              <a:solidFill>
                <a:srgbClr val="1E4191"/>
              </a:solidFill>
            </a:endParaRPr>
          </a:p>
        </p:txBody>
      </p:sp>
      <p:grpSp>
        <p:nvGrpSpPr>
          <p:cNvPr id="60" name="Group 59"/>
          <p:cNvGrpSpPr/>
          <p:nvPr/>
        </p:nvGrpSpPr>
        <p:grpSpPr>
          <a:xfrm>
            <a:off x="163269" y="912851"/>
            <a:ext cx="8710041" cy="3086648"/>
            <a:chOff x="77544" y="1122401"/>
            <a:chExt cx="8710041" cy="3086648"/>
          </a:xfrm>
        </p:grpSpPr>
        <p:grpSp>
          <p:nvGrpSpPr>
            <p:cNvPr id="4" name="Group 54"/>
            <p:cNvGrpSpPr>
              <a:grpSpLocks/>
            </p:cNvGrpSpPr>
            <p:nvPr/>
          </p:nvGrpSpPr>
          <p:grpSpPr bwMode="auto">
            <a:xfrm>
              <a:off x="79800" y="1122401"/>
              <a:ext cx="8707785" cy="3076671"/>
              <a:chOff x="195747" y="629493"/>
              <a:chExt cx="8623931" cy="3076996"/>
            </a:xfrm>
          </p:grpSpPr>
          <p:sp>
            <p:nvSpPr>
              <p:cNvPr id="5" name="Rectangle 1027"/>
              <p:cNvSpPr>
                <a:spLocks noChangeArrowheads="1"/>
              </p:cNvSpPr>
              <p:nvPr/>
            </p:nvSpPr>
            <p:spPr bwMode="auto">
              <a:xfrm>
                <a:off x="195749" y="1483661"/>
                <a:ext cx="1294179" cy="457200"/>
              </a:xfrm>
              <a:prstGeom prst="rect">
                <a:avLst/>
              </a:prstGeom>
              <a:solidFill>
                <a:schemeClr val="tx2">
                  <a:lumMod val="75000"/>
                </a:schemeClr>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solidFill>
                      <a:schemeClr val="bg1"/>
                    </a:solidFill>
                  </a:rPr>
                  <a:t>Termination Accounts</a:t>
                </a:r>
                <a:br>
                  <a:rPr lang="en-US" sz="1000" dirty="0" smtClean="0">
                    <a:solidFill>
                      <a:schemeClr val="bg1"/>
                    </a:solidFill>
                  </a:rPr>
                </a:br>
                <a:r>
                  <a:rPr lang="en-US" sz="1000" dirty="0" smtClean="0">
                    <a:solidFill>
                      <a:schemeClr val="bg1"/>
                    </a:solidFill>
                  </a:rPr>
                  <a:t>Reviews (Monthly)</a:t>
                </a:r>
                <a:br>
                  <a:rPr lang="en-US" sz="1000" dirty="0" smtClean="0">
                    <a:solidFill>
                      <a:schemeClr val="bg1"/>
                    </a:solidFill>
                  </a:rPr>
                </a:br>
                <a:r>
                  <a:rPr lang="en-US" sz="1000" dirty="0" smtClean="0">
                    <a:solidFill>
                      <a:schemeClr val="bg1"/>
                    </a:solidFill>
                  </a:rPr>
                  <a:t>Non-IDM assets</a:t>
                </a:r>
                <a:endParaRPr lang="en-US" sz="1000" dirty="0">
                  <a:solidFill>
                    <a:schemeClr val="bg1"/>
                  </a:solidFill>
                </a:endParaRPr>
              </a:p>
            </p:txBody>
          </p:sp>
          <p:sp>
            <p:nvSpPr>
              <p:cNvPr id="6" name="Rectangle 1028"/>
              <p:cNvSpPr>
                <a:spLocks noChangeArrowheads="1"/>
              </p:cNvSpPr>
              <p:nvPr/>
            </p:nvSpPr>
            <p:spPr bwMode="auto">
              <a:xfrm>
                <a:off x="2755752" y="689909"/>
                <a:ext cx="1078944" cy="457200"/>
              </a:xfrm>
              <a:prstGeom prst="rect">
                <a:avLst/>
              </a:prstGeom>
              <a:solidFill>
                <a:schemeClr val="tx1"/>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solidFill>
                      <a:schemeClr val="bg1"/>
                    </a:solidFill>
                  </a:rPr>
                  <a:t>Initiate Reviews</a:t>
                </a:r>
                <a:endParaRPr lang="en-US" sz="1000" dirty="0">
                  <a:solidFill>
                    <a:schemeClr val="bg1"/>
                  </a:solidFill>
                </a:endParaRPr>
              </a:p>
            </p:txBody>
          </p:sp>
          <p:sp>
            <p:nvSpPr>
              <p:cNvPr id="7" name="Rectangle 1030"/>
              <p:cNvSpPr>
                <a:spLocks noChangeArrowheads="1"/>
              </p:cNvSpPr>
              <p:nvPr/>
            </p:nvSpPr>
            <p:spPr bwMode="auto">
              <a:xfrm>
                <a:off x="1593580" y="693083"/>
                <a:ext cx="1011542" cy="457200"/>
              </a:xfrm>
              <a:prstGeom prst="rect">
                <a:avLst/>
              </a:prstGeom>
              <a:solidFill>
                <a:schemeClr val="bg2"/>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t>Collect Data</a:t>
                </a:r>
                <a:endParaRPr lang="en-US" sz="1000" dirty="0"/>
              </a:p>
            </p:txBody>
          </p:sp>
          <p:sp>
            <p:nvSpPr>
              <p:cNvPr id="8" name="Rectangle 1031"/>
              <p:cNvSpPr>
                <a:spLocks noChangeArrowheads="1"/>
              </p:cNvSpPr>
              <p:nvPr/>
            </p:nvSpPr>
            <p:spPr bwMode="auto">
              <a:xfrm>
                <a:off x="195747" y="2271061"/>
                <a:ext cx="1298390" cy="457200"/>
              </a:xfrm>
              <a:prstGeom prst="rect">
                <a:avLst/>
              </a:prstGeom>
              <a:solidFill>
                <a:schemeClr val="tx2">
                  <a:lumMod val="75000"/>
                </a:schemeClr>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a:solidFill>
                      <a:schemeClr val="bg1"/>
                    </a:solidFill>
                  </a:rPr>
                  <a:t>Highly Privileged </a:t>
                </a:r>
                <a:r>
                  <a:rPr lang="en-US" sz="1000" dirty="0" smtClean="0">
                    <a:solidFill>
                      <a:schemeClr val="bg1"/>
                    </a:solidFill>
                  </a:rPr>
                  <a:t/>
                </a:r>
                <a:br>
                  <a:rPr lang="en-US" sz="1000" dirty="0" smtClean="0">
                    <a:solidFill>
                      <a:schemeClr val="bg1"/>
                    </a:solidFill>
                  </a:rPr>
                </a:br>
                <a:r>
                  <a:rPr lang="en-US" sz="1000" dirty="0" smtClean="0">
                    <a:solidFill>
                      <a:schemeClr val="bg1"/>
                    </a:solidFill>
                  </a:rPr>
                  <a:t>Accounts </a:t>
                </a:r>
                <a:r>
                  <a:rPr lang="en-US" sz="1000" dirty="0">
                    <a:solidFill>
                      <a:schemeClr val="bg1"/>
                    </a:solidFill>
                  </a:rPr>
                  <a:t>(HPA) </a:t>
                </a:r>
                <a:r>
                  <a:rPr lang="en-US" sz="1000" dirty="0" smtClean="0">
                    <a:solidFill>
                      <a:schemeClr val="bg1"/>
                    </a:solidFill>
                  </a:rPr>
                  <a:t/>
                </a:r>
                <a:br>
                  <a:rPr lang="en-US" sz="1000" dirty="0" smtClean="0">
                    <a:solidFill>
                      <a:schemeClr val="bg1"/>
                    </a:solidFill>
                  </a:rPr>
                </a:br>
                <a:r>
                  <a:rPr lang="en-US" sz="1000" dirty="0" smtClean="0">
                    <a:solidFill>
                      <a:schemeClr val="bg1"/>
                    </a:solidFill>
                  </a:rPr>
                  <a:t>Reviews(Quarterly</a:t>
                </a:r>
                <a:r>
                  <a:rPr lang="en-US" sz="1000" dirty="0">
                    <a:solidFill>
                      <a:schemeClr val="bg1"/>
                    </a:solidFill>
                  </a:rPr>
                  <a:t>)</a:t>
                </a:r>
              </a:p>
            </p:txBody>
          </p:sp>
          <p:sp>
            <p:nvSpPr>
              <p:cNvPr id="9" name="Line 1032"/>
              <p:cNvSpPr>
                <a:spLocks noChangeShapeType="1"/>
              </p:cNvSpPr>
              <p:nvPr/>
            </p:nvSpPr>
            <p:spPr bwMode="auto">
              <a:xfrm>
                <a:off x="1523270" y="634345"/>
                <a:ext cx="25400" cy="3063564"/>
              </a:xfrm>
              <a:prstGeom prst="line">
                <a:avLst/>
              </a:prstGeom>
              <a:noFill/>
              <a:ln w="12700">
                <a:solidFill>
                  <a:srgbClr val="4157AD"/>
                </a:solidFill>
                <a:prstDash val="dash"/>
                <a:round/>
                <a:headEnd/>
                <a:tailEnd/>
              </a:ln>
              <a:extLst>
                <a:ext uri="{909E8E84-426E-40DD-AFC4-6F175D3DCCD1}">
                  <a14:hiddenFill xmlns:a14="http://schemas.microsoft.com/office/drawing/2010/main">
                    <a:noFill/>
                  </a14:hiddenFill>
                </a:ext>
              </a:extLst>
            </p:spPr>
            <p:txBody>
              <a:bodyPr tIns="0" rIns="0" bIns="0"/>
              <a:lstStyle/>
              <a:p>
                <a:endParaRPr lang="en-US" dirty="0"/>
              </a:p>
            </p:txBody>
          </p:sp>
          <p:sp>
            <p:nvSpPr>
              <p:cNvPr id="10" name="Rectangle 1033"/>
              <p:cNvSpPr>
                <a:spLocks noChangeArrowheads="1"/>
              </p:cNvSpPr>
              <p:nvPr/>
            </p:nvSpPr>
            <p:spPr bwMode="auto">
              <a:xfrm>
                <a:off x="3953212" y="699435"/>
                <a:ext cx="1170380" cy="457200"/>
              </a:xfrm>
              <a:prstGeom prst="rect">
                <a:avLst/>
              </a:prstGeom>
              <a:solidFill>
                <a:schemeClr val="tx1"/>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solidFill>
                      <a:schemeClr val="bg1"/>
                    </a:solidFill>
                  </a:rPr>
                  <a:t>Access </a:t>
                </a:r>
                <a:br>
                  <a:rPr lang="en-US" sz="1000" dirty="0" smtClean="0">
                    <a:solidFill>
                      <a:schemeClr val="bg1"/>
                    </a:solidFill>
                  </a:rPr>
                </a:br>
                <a:r>
                  <a:rPr lang="en-US" sz="1000" dirty="0" smtClean="0">
                    <a:solidFill>
                      <a:schemeClr val="bg1"/>
                    </a:solidFill>
                  </a:rPr>
                  <a:t>Appropriateness </a:t>
                </a:r>
                <a:br>
                  <a:rPr lang="en-US" sz="1000" dirty="0" smtClean="0">
                    <a:solidFill>
                      <a:schemeClr val="bg1"/>
                    </a:solidFill>
                  </a:rPr>
                </a:br>
                <a:r>
                  <a:rPr lang="en-US" sz="1000" dirty="0" smtClean="0">
                    <a:solidFill>
                      <a:schemeClr val="bg1"/>
                    </a:solidFill>
                  </a:rPr>
                  <a:t>Reviews</a:t>
                </a:r>
                <a:endParaRPr lang="en-US" sz="1000" dirty="0">
                  <a:solidFill>
                    <a:schemeClr val="bg1"/>
                  </a:solidFill>
                </a:endParaRPr>
              </a:p>
            </p:txBody>
          </p:sp>
          <p:sp>
            <p:nvSpPr>
              <p:cNvPr id="12" name="Rectangle 1034"/>
              <p:cNvSpPr>
                <a:spLocks noChangeArrowheads="1"/>
              </p:cNvSpPr>
              <p:nvPr/>
            </p:nvSpPr>
            <p:spPr bwMode="auto">
              <a:xfrm>
                <a:off x="1584056" y="1490009"/>
                <a:ext cx="1011542" cy="457200"/>
              </a:xfrm>
              <a:prstGeom prst="rect">
                <a:avLst/>
              </a:prstGeom>
              <a:solidFill>
                <a:schemeClr val="bg2"/>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t>Complete AUL </a:t>
                </a:r>
                <a:br>
                  <a:rPr lang="en-US" sz="1000" dirty="0" smtClean="0"/>
                </a:br>
                <a:r>
                  <a:rPr lang="en-US" sz="1000" dirty="0" smtClean="0"/>
                  <a:t>(SSO Accounts </a:t>
                </a:r>
                <a:br>
                  <a:rPr lang="en-US" sz="1000" dirty="0" smtClean="0"/>
                </a:br>
                <a:r>
                  <a:rPr lang="en-US" sz="1000" dirty="0" smtClean="0"/>
                  <a:t>only)</a:t>
                </a:r>
                <a:endParaRPr lang="en-US" sz="1000" dirty="0"/>
              </a:p>
            </p:txBody>
          </p:sp>
          <p:sp>
            <p:nvSpPr>
              <p:cNvPr id="13" name="Rectangle 1035"/>
              <p:cNvSpPr>
                <a:spLocks noChangeArrowheads="1"/>
              </p:cNvSpPr>
              <p:nvPr/>
            </p:nvSpPr>
            <p:spPr bwMode="auto">
              <a:xfrm>
                <a:off x="1590496" y="2267883"/>
                <a:ext cx="1011542" cy="457200"/>
              </a:xfrm>
              <a:prstGeom prst="rect">
                <a:avLst/>
              </a:prstGeom>
              <a:solidFill>
                <a:schemeClr val="bg2"/>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t>ALL active HPA </a:t>
                </a:r>
                <a:br>
                  <a:rPr lang="en-US" sz="1000" dirty="0" smtClean="0"/>
                </a:br>
                <a:r>
                  <a:rPr lang="en-US" sz="1000" dirty="0" smtClean="0"/>
                  <a:t>with authorized </a:t>
                </a:r>
                <a:br>
                  <a:rPr lang="en-US" sz="1000" dirty="0" smtClean="0"/>
                </a:br>
                <a:r>
                  <a:rPr lang="en-US" sz="1000" dirty="0" smtClean="0"/>
                  <a:t>owner info</a:t>
                </a:r>
                <a:endParaRPr lang="en-US" sz="1000" dirty="0"/>
              </a:p>
            </p:txBody>
          </p:sp>
          <p:sp>
            <p:nvSpPr>
              <p:cNvPr id="14" name="Rectangle 1039"/>
              <p:cNvSpPr>
                <a:spLocks noChangeArrowheads="1"/>
              </p:cNvSpPr>
              <p:nvPr/>
            </p:nvSpPr>
            <p:spPr bwMode="auto">
              <a:xfrm>
                <a:off x="2765276" y="2267883"/>
                <a:ext cx="1078944" cy="457200"/>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a:solidFill>
                      <a:schemeClr val="tx1"/>
                    </a:solidFill>
                  </a:rPr>
                  <a:t>Upload </a:t>
                </a:r>
                <a:r>
                  <a:rPr lang="en-US" sz="1000" dirty="0" smtClean="0">
                    <a:solidFill>
                      <a:schemeClr val="tx1"/>
                    </a:solidFill>
                  </a:rPr>
                  <a:t>HPA in </a:t>
                </a:r>
                <a:br>
                  <a:rPr lang="en-US" sz="1000" dirty="0" smtClean="0">
                    <a:solidFill>
                      <a:schemeClr val="tx1"/>
                    </a:solidFill>
                  </a:rPr>
                </a:br>
                <a:r>
                  <a:rPr lang="en-US" sz="1000" dirty="0" smtClean="0">
                    <a:solidFill>
                      <a:schemeClr val="tx1"/>
                    </a:solidFill>
                  </a:rPr>
                  <a:t>OIA &amp; trigger </a:t>
                </a:r>
                <a:br>
                  <a:rPr lang="en-US" sz="1000" dirty="0" smtClean="0">
                    <a:solidFill>
                      <a:schemeClr val="tx1"/>
                    </a:solidFill>
                  </a:rPr>
                </a:br>
                <a:r>
                  <a:rPr lang="en-US" sz="1000" dirty="0" smtClean="0">
                    <a:solidFill>
                      <a:schemeClr val="tx1"/>
                    </a:solidFill>
                  </a:rPr>
                  <a:t>Certifications</a:t>
                </a:r>
                <a:endParaRPr lang="en-US" sz="1000" dirty="0"/>
              </a:p>
            </p:txBody>
          </p:sp>
          <p:sp>
            <p:nvSpPr>
              <p:cNvPr id="15" name="Rectangle 1041"/>
              <p:cNvSpPr>
                <a:spLocks noChangeArrowheads="1"/>
              </p:cNvSpPr>
              <p:nvPr/>
            </p:nvSpPr>
            <p:spPr bwMode="auto">
              <a:xfrm>
                <a:off x="3956391" y="2267883"/>
                <a:ext cx="1173296" cy="457200"/>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solidFill>
                      <a:schemeClr val="tx1"/>
                    </a:solidFill>
                  </a:rPr>
                  <a:t>Authorized Owners </a:t>
                </a:r>
                <a:br>
                  <a:rPr lang="en-US" sz="1000" dirty="0" smtClean="0">
                    <a:solidFill>
                      <a:schemeClr val="tx1"/>
                    </a:solidFill>
                  </a:rPr>
                </a:br>
                <a:r>
                  <a:rPr lang="en-US" sz="1000" dirty="0" smtClean="0">
                    <a:solidFill>
                      <a:schemeClr val="tx1"/>
                    </a:solidFill>
                  </a:rPr>
                  <a:t>to review HPA &amp; </a:t>
                </a:r>
                <a:br>
                  <a:rPr lang="en-US" sz="1000" dirty="0" smtClean="0">
                    <a:solidFill>
                      <a:schemeClr val="tx1"/>
                    </a:solidFill>
                  </a:rPr>
                </a:br>
                <a:r>
                  <a:rPr lang="en-US" sz="1000" dirty="0" smtClean="0">
                    <a:solidFill>
                      <a:schemeClr val="tx1"/>
                    </a:solidFill>
                  </a:rPr>
                  <a:t>Certify thru OIA</a:t>
                </a:r>
                <a:endParaRPr lang="en-US" sz="1000" dirty="0"/>
              </a:p>
            </p:txBody>
          </p:sp>
          <p:sp>
            <p:nvSpPr>
              <p:cNvPr id="16" name="Line 1042"/>
              <p:cNvSpPr>
                <a:spLocks noChangeShapeType="1"/>
              </p:cNvSpPr>
              <p:nvPr/>
            </p:nvSpPr>
            <p:spPr bwMode="auto">
              <a:xfrm>
                <a:off x="211048" y="1289983"/>
                <a:ext cx="8595360" cy="12700"/>
              </a:xfrm>
              <a:prstGeom prst="line">
                <a:avLst/>
              </a:prstGeom>
              <a:noFill/>
              <a:ln w="12700">
                <a:solidFill>
                  <a:srgbClr val="4157AD"/>
                </a:solidFill>
                <a:prstDash val="dash"/>
                <a:round/>
                <a:headEnd/>
                <a:tailEnd/>
              </a:ln>
              <a:extLst>
                <a:ext uri="{909E8E84-426E-40DD-AFC4-6F175D3DCCD1}">
                  <a14:hiddenFill xmlns:a14="http://schemas.microsoft.com/office/drawing/2010/main">
                    <a:noFill/>
                  </a14:hiddenFill>
                </a:ext>
              </a:extLst>
            </p:spPr>
            <p:txBody>
              <a:bodyPr tIns="0" rIns="0" bIns="0"/>
              <a:lstStyle/>
              <a:p>
                <a:endParaRPr lang="en-US" dirty="0"/>
              </a:p>
            </p:txBody>
          </p:sp>
          <p:sp>
            <p:nvSpPr>
              <p:cNvPr id="17" name="Line 1043"/>
              <p:cNvSpPr>
                <a:spLocks noChangeShapeType="1"/>
              </p:cNvSpPr>
              <p:nvPr/>
            </p:nvSpPr>
            <p:spPr bwMode="auto">
              <a:xfrm>
                <a:off x="214044" y="2090083"/>
                <a:ext cx="8595360" cy="12700"/>
              </a:xfrm>
              <a:prstGeom prst="line">
                <a:avLst/>
              </a:prstGeom>
              <a:noFill/>
              <a:ln w="12700">
                <a:solidFill>
                  <a:srgbClr val="4157AD"/>
                </a:solidFill>
                <a:prstDash val="dash"/>
                <a:round/>
                <a:headEnd/>
                <a:tailEnd/>
              </a:ln>
              <a:extLst>
                <a:ext uri="{909E8E84-426E-40DD-AFC4-6F175D3DCCD1}">
                  <a14:hiddenFill xmlns:a14="http://schemas.microsoft.com/office/drawing/2010/main">
                    <a:noFill/>
                  </a14:hiddenFill>
                </a:ext>
              </a:extLst>
            </p:spPr>
            <p:txBody>
              <a:bodyPr tIns="0" rIns="0" bIns="0"/>
              <a:lstStyle/>
              <a:p>
                <a:endParaRPr lang="en-US" dirty="0"/>
              </a:p>
            </p:txBody>
          </p:sp>
          <p:sp>
            <p:nvSpPr>
              <p:cNvPr id="18" name="Line 1069"/>
              <p:cNvSpPr>
                <a:spLocks noChangeShapeType="1"/>
              </p:cNvSpPr>
              <p:nvPr/>
            </p:nvSpPr>
            <p:spPr bwMode="auto">
              <a:xfrm>
                <a:off x="2666754" y="634345"/>
                <a:ext cx="25400" cy="3063564"/>
              </a:xfrm>
              <a:prstGeom prst="line">
                <a:avLst/>
              </a:prstGeom>
              <a:noFill/>
              <a:ln w="12700">
                <a:solidFill>
                  <a:srgbClr val="4157AD"/>
                </a:solidFill>
                <a:prstDash val="dash"/>
                <a:round/>
                <a:headEnd/>
                <a:tailEnd/>
              </a:ln>
              <a:extLst>
                <a:ext uri="{909E8E84-426E-40DD-AFC4-6F175D3DCCD1}">
                  <a14:hiddenFill xmlns:a14="http://schemas.microsoft.com/office/drawing/2010/main">
                    <a:noFill/>
                  </a14:hiddenFill>
                </a:ext>
              </a:extLst>
            </p:spPr>
            <p:txBody>
              <a:bodyPr tIns="0" rIns="0" bIns="0"/>
              <a:lstStyle/>
              <a:p>
                <a:endParaRPr lang="en-US" dirty="0"/>
              </a:p>
            </p:txBody>
          </p:sp>
          <p:sp>
            <p:nvSpPr>
              <p:cNvPr id="19" name="Line 1070"/>
              <p:cNvSpPr>
                <a:spLocks noChangeShapeType="1"/>
              </p:cNvSpPr>
              <p:nvPr/>
            </p:nvSpPr>
            <p:spPr bwMode="auto">
              <a:xfrm>
                <a:off x="3876822" y="642925"/>
                <a:ext cx="25400" cy="3063564"/>
              </a:xfrm>
              <a:prstGeom prst="line">
                <a:avLst/>
              </a:prstGeom>
              <a:noFill/>
              <a:ln w="12700">
                <a:solidFill>
                  <a:srgbClr val="4157AD"/>
                </a:solidFill>
                <a:prstDash val="dash"/>
                <a:round/>
                <a:headEnd/>
                <a:tailEnd/>
              </a:ln>
              <a:extLst>
                <a:ext uri="{909E8E84-426E-40DD-AFC4-6F175D3DCCD1}">
                  <a14:hiddenFill xmlns:a14="http://schemas.microsoft.com/office/drawing/2010/main">
                    <a:noFill/>
                  </a14:hiddenFill>
                </a:ext>
              </a:extLst>
            </p:spPr>
            <p:txBody>
              <a:bodyPr tIns="0" rIns="0" bIns="0"/>
              <a:lstStyle/>
              <a:p>
                <a:endParaRPr lang="en-US" dirty="0"/>
              </a:p>
            </p:txBody>
          </p:sp>
          <p:sp>
            <p:nvSpPr>
              <p:cNvPr id="20" name="Rectangle 1072"/>
              <p:cNvSpPr>
                <a:spLocks noChangeArrowheads="1"/>
              </p:cNvSpPr>
              <p:nvPr/>
            </p:nvSpPr>
            <p:spPr bwMode="auto">
              <a:xfrm>
                <a:off x="5270954" y="699435"/>
                <a:ext cx="1216098" cy="457200"/>
              </a:xfrm>
              <a:prstGeom prst="rect">
                <a:avLst/>
              </a:prstGeom>
              <a:solidFill>
                <a:schemeClr val="tx1"/>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solidFill>
                      <a:schemeClr val="bg1"/>
                    </a:solidFill>
                  </a:rPr>
                  <a:t>Defects Rollout</a:t>
                </a:r>
                <a:endParaRPr lang="en-US" sz="1000" dirty="0">
                  <a:solidFill>
                    <a:schemeClr val="bg1"/>
                  </a:solidFill>
                </a:endParaRPr>
              </a:p>
            </p:txBody>
          </p:sp>
          <p:sp>
            <p:nvSpPr>
              <p:cNvPr id="21" name="Rectangle 1073"/>
              <p:cNvSpPr>
                <a:spLocks noChangeArrowheads="1"/>
              </p:cNvSpPr>
              <p:nvPr/>
            </p:nvSpPr>
            <p:spPr bwMode="auto">
              <a:xfrm>
                <a:off x="5267687" y="1480483"/>
                <a:ext cx="1214487" cy="457200"/>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solidFill>
                      <a:schemeClr val="tx1"/>
                    </a:solidFill>
                  </a:rPr>
                  <a:t>Download </a:t>
                </a:r>
                <a:br>
                  <a:rPr lang="en-US" sz="1000" dirty="0" smtClean="0">
                    <a:solidFill>
                      <a:schemeClr val="tx1"/>
                    </a:solidFill>
                  </a:rPr>
                </a:br>
                <a:r>
                  <a:rPr lang="en-US" sz="1000" dirty="0" smtClean="0">
                    <a:solidFill>
                      <a:schemeClr val="tx1"/>
                    </a:solidFill>
                  </a:rPr>
                  <a:t>Termination defects </a:t>
                </a:r>
                <a:br>
                  <a:rPr lang="en-US" sz="1000" dirty="0" smtClean="0">
                    <a:solidFill>
                      <a:schemeClr val="tx1"/>
                    </a:solidFill>
                  </a:rPr>
                </a:br>
                <a:r>
                  <a:rPr lang="en-US" sz="1000" dirty="0" smtClean="0">
                    <a:solidFill>
                      <a:schemeClr val="tx1"/>
                    </a:solidFill>
                  </a:rPr>
                  <a:t>from OIA &amp; roll out</a:t>
                </a:r>
                <a:endParaRPr lang="en-US" sz="1000" dirty="0"/>
              </a:p>
            </p:txBody>
          </p:sp>
          <p:sp>
            <p:nvSpPr>
              <p:cNvPr id="22" name="Rectangle 1074"/>
              <p:cNvSpPr>
                <a:spLocks noChangeArrowheads="1"/>
              </p:cNvSpPr>
              <p:nvPr/>
            </p:nvSpPr>
            <p:spPr bwMode="auto">
              <a:xfrm>
                <a:off x="5264419" y="2267883"/>
                <a:ext cx="1216098" cy="457200"/>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solidFill>
                      <a:schemeClr val="tx1"/>
                    </a:solidFill>
                  </a:rPr>
                  <a:t>Download </a:t>
                </a:r>
                <a:br>
                  <a:rPr lang="en-US" sz="1000" dirty="0" smtClean="0">
                    <a:solidFill>
                      <a:schemeClr val="tx1"/>
                    </a:solidFill>
                  </a:rPr>
                </a:br>
                <a:r>
                  <a:rPr lang="en-US" sz="1000" dirty="0" smtClean="0">
                    <a:solidFill>
                      <a:schemeClr val="tx1"/>
                    </a:solidFill>
                  </a:rPr>
                  <a:t>Certification report </a:t>
                </a:r>
                <a:br>
                  <a:rPr lang="en-US" sz="1000" dirty="0" smtClean="0">
                    <a:solidFill>
                      <a:schemeClr val="tx1"/>
                    </a:solidFill>
                  </a:rPr>
                </a:br>
                <a:r>
                  <a:rPr lang="en-US" sz="1000" dirty="0" smtClean="0">
                    <a:solidFill>
                      <a:schemeClr val="tx1"/>
                    </a:solidFill>
                  </a:rPr>
                  <a:t>from OIA &amp; roll out</a:t>
                </a:r>
                <a:endParaRPr lang="en-US" sz="1000" dirty="0"/>
              </a:p>
            </p:txBody>
          </p:sp>
          <p:sp>
            <p:nvSpPr>
              <p:cNvPr id="23" name="Line 1078"/>
              <p:cNvSpPr>
                <a:spLocks noChangeShapeType="1"/>
              </p:cNvSpPr>
              <p:nvPr/>
            </p:nvSpPr>
            <p:spPr bwMode="auto">
              <a:xfrm>
                <a:off x="5181865" y="629493"/>
                <a:ext cx="25400" cy="3063564"/>
              </a:xfrm>
              <a:prstGeom prst="line">
                <a:avLst/>
              </a:prstGeom>
              <a:noFill/>
              <a:ln w="12700">
                <a:solidFill>
                  <a:srgbClr val="4157AD"/>
                </a:solidFill>
                <a:prstDash val="dash"/>
                <a:round/>
                <a:headEnd/>
                <a:tailEnd/>
              </a:ln>
              <a:extLst>
                <a:ext uri="{909E8E84-426E-40DD-AFC4-6F175D3DCCD1}">
                  <a14:hiddenFill xmlns:a14="http://schemas.microsoft.com/office/drawing/2010/main">
                    <a:noFill/>
                  </a14:hiddenFill>
                </a:ext>
              </a:extLst>
            </p:spPr>
            <p:txBody>
              <a:bodyPr tIns="0" rIns="0" bIns="0"/>
              <a:lstStyle/>
              <a:p>
                <a:endParaRPr lang="en-US" dirty="0"/>
              </a:p>
            </p:txBody>
          </p:sp>
          <p:sp>
            <p:nvSpPr>
              <p:cNvPr id="26" name="Rectangle 1027"/>
              <p:cNvSpPr>
                <a:spLocks noChangeArrowheads="1"/>
              </p:cNvSpPr>
              <p:nvPr/>
            </p:nvSpPr>
            <p:spPr bwMode="auto">
              <a:xfrm>
                <a:off x="195747" y="3074337"/>
                <a:ext cx="1298390" cy="457200"/>
              </a:xfrm>
              <a:prstGeom prst="rect">
                <a:avLst/>
              </a:prstGeom>
              <a:solidFill>
                <a:schemeClr val="tx2">
                  <a:lumMod val="75000"/>
                </a:schemeClr>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a:solidFill>
                      <a:schemeClr val="bg1"/>
                    </a:solidFill>
                  </a:rPr>
                  <a:t>Baseline </a:t>
                </a:r>
                <a:r>
                  <a:rPr lang="en-US" sz="1000" dirty="0" smtClean="0">
                    <a:solidFill>
                      <a:schemeClr val="bg1"/>
                    </a:solidFill>
                  </a:rPr>
                  <a:t>Reviews</a:t>
                </a:r>
                <a:br>
                  <a:rPr lang="en-US" sz="1000" dirty="0" smtClean="0">
                    <a:solidFill>
                      <a:schemeClr val="bg1"/>
                    </a:solidFill>
                  </a:rPr>
                </a:br>
                <a:r>
                  <a:rPr lang="en-US" sz="1000" dirty="0" smtClean="0">
                    <a:solidFill>
                      <a:schemeClr val="bg1"/>
                    </a:solidFill>
                  </a:rPr>
                  <a:t>IdM Assets: Annual</a:t>
                </a:r>
                <a:br>
                  <a:rPr lang="en-US" sz="1000" dirty="0" smtClean="0">
                    <a:solidFill>
                      <a:schemeClr val="bg1"/>
                    </a:solidFill>
                  </a:rPr>
                </a:br>
                <a:r>
                  <a:rPr lang="en-US" sz="1000" dirty="0" smtClean="0">
                    <a:solidFill>
                      <a:schemeClr val="bg1"/>
                    </a:solidFill>
                  </a:rPr>
                  <a:t>non-IdM: Semi-annual</a:t>
                </a:r>
                <a:endParaRPr lang="en-US" sz="1000" dirty="0">
                  <a:solidFill>
                    <a:schemeClr val="bg1"/>
                  </a:solidFill>
                </a:endParaRPr>
              </a:p>
            </p:txBody>
          </p:sp>
          <p:sp>
            <p:nvSpPr>
              <p:cNvPr id="28" name="Rectangle 1034"/>
              <p:cNvSpPr>
                <a:spLocks noChangeArrowheads="1"/>
              </p:cNvSpPr>
              <p:nvPr/>
            </p:nvSpPr>
            <p:spPr bwMode="auto">
              <a:xfrm>
                <a:off x="1584056" y="3071159"/>
                <a:ext cx="1011542" cy="457200"/>
              </a:xfrm>
              <a:prstGeom prst="rect">
                <a:avLst/>
              </a:prstGeom>
              <a:solidFill>
                <a:schemeClr val="bg2"/>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a:t>Complete AUL</a:t>
                </a:r>
              </a:p>
            </p:txBody>
          </p:sp>
          <p:sp>
            <p:nvSpPr>
              <p:cNvPr id="32" name="Line 1043"/>
              <p:cNvSpPr>
                <a:spLocks noChangeShapeType="1"/>
              </p:cNvSpPr>
              <p:nvPr/>
            </p:nvSpPr>
            <p:spPr bwMode="auto">
              <a:xfrm>
                <a:off x="214044" y="2871133"/>
                <a:ext cx="8595360" cy="12700"/>
              </a:xfrm>
              <a:prstGeom prst="line">
                <a:avLst/>
              </a:prstGeom>
              <a:noFill/>
              <a:ln w="12700">
                <a:solidFill>
                  <a:srgbClr val="4157AD"/>
                </a:solidFill>
                <a:prstDash val="dash"/>
                <a:round/>
                <a:headEnd/>
                <a:tailEnd/>
              </a:ln>
              <a:extLst>
                <a:ext uri="{909E8E84-426E-40DD-AFC4-6F175D3DCCD1}">
                  <a14:hiddenFill xmlns:a14="http://schemas.microsoft.com/office/drawing/2010/main">
                    <a:noFill/>
                  </a14:hiddenFill>
                </a:ext>
              </a:extLst>
            </p:spPr>
            <p:txBody>
              <a:bodyPr tIns="0" rIns="0" bIns="0"/>
              <a:lstStyle/>
              <a:p>
                <a:endParaRPr lang="en-US" dirty="0"/>
              </a:p>
            </p:txBody>
          </p:sp>
          <p:sp>
            <p:nvSpPr>
              <p:cNvPr id="33" name="Rectangle 1073"/>
              <p:cNvSpPr>
                <a:spLocks noChangeArrowheads="1"/>
              </p:cNvSpPr>
              <p:nvPr/>
            </p:nvSpPr>
            <p:spPr bwMode="auto">
              <a:xfrm>
                <a:off x="5267687" y="3061633"/>
                <a:ext cx="1216098" cy="457200"/>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a:solidFill>
                      <a:schemeClr val="tx1"/>
                    </a:solidFill>
                  </a:rPr>
                  <a:t>Download </a:t>
                </a:r>
                <a:br>
                  <a:rPr lang="en-US" sz="1000" dirty="0">
                    <a:solidFill>
                      <a:schemeClr val="tx1"/>
                    </a:solidFill>
                  </a:rPr>
                </a:br>
                <a:r>
                  <a:rPr lang="en-US" sz="1000" dirty="0">
                    <a:solidFill>
                      <a:schemeClr val="tx1"/>
                    </a:solidFill>
                  </a:rPr>
                  <a:t>Certification report </a:t>
                </a:r>
                <a:br>
                  <a:rPr lang="en-US" sz="1000" dirty="0">
                    <a:solidFill>
                      <a:schemeClr val="tx1"/>
                    </a:solidFill>
                  </a:rPr>
                </a:br>
                <a:r>
                  <a:rPr lang="en-US" sz="1000" dirty="0">
                    <a:solidFill>
                      <a:schemeClr val="tx1"/>
                    </a:solidFill>
                  </a:rPr>
                  <a:t>from OIA &amp; roll out</a:t>
                </a:r>
                <a:endParaRPr lang="en-US" sz="1000" dirty="0"/>
              </a:p>
            </p:txBody>
          </p:sp>
          <p:sp>
            <p:nvSpPr>
              <p:cNvPr id="36" name="Line 1043"/>
              <p:cNvSpPr>
                <a:spLocks noChangeShapeType="1"/>
              </p:cNvSpPr>
              <p:nvPr/>
            </p:nvSpPr>
            <p:spPr bwMode="auto">
              <a:xfrm>
                <a:off x="224318" y="3680758"/>
                <a:ext cx="8595360" cy="12700"/>
              </a:xfrm>
              <a:prstGeom prst="line">
                <a:avLst/>
              </a:prstGeom>
              <a:noFill/>
              <a:ln w="12700">
                <a:solidFill>
                  <a:srgbClr val="4157AD"/>
                </a:solidFill>
                <a:prstDash val="dash"/>
                <a:round/>
                <a:headEnd/>
                <a:tailEnd/>
              </a:ln>
              <a:extLst>
                <a:ext uri="{909E8E84-426E-40DD-AFC4-6F175D3DCCD1}">
                  <a14:hiddenFill xmlns:a14="http://schemas.microsoft.com/office/drawing/2010/main">
                    <a:noFill/>
                  </a14:hiddenFill>
                </a:ext>
              </a:extLst>
            </p:spPr>
            <p:txBody>
              <a:bodyPr tIns="0" rIns="0" bIns="0"/>
              <a:lstStyle/>
              <a:p>
                <a:endParaRPr lang="en-US" dirty="0"/>
              </a:p>
            </p:txBody>
          </p:sp>
        </p:grpSp>
        <p:sp>
          <p:nvSpPr>
            <p:cNvPr id="37" name="Rectangle 1030"/>
            <p:cNvSpPr>
              <a:spLocks noChangeArrowheads="1"/>
            </p:cNvSpPr>
            <p:nvPr/>
          </p:nvSpPr>
          <p:spPr bwMode="auto">
            <a:xfrm>
              <a:off x="77544" y="1195509"/>
              <a:ext cx="1298448" cy="457152"/>
            </a:xfrm>
            <a:prstGeom prst="rect">
              <a:avLst/>
            </a:prstGeom>
            <a:solidFill>
              <a:schemeClr val="tx2">
                <a:lumMod val="75000"/>
              </a:schemeClr>
            </a:solidFill>
            <a:ln>
              <a:noFill/>
            </a:ln>
          </p:spPr>
          <p:txBody>
            <a:bodyPr wrap="none" tIns="0" rIns="0" bIns="0" anchor="ctr"/>
            <a:lstStyle/>
            <a:p>
              <a:r>
                <a:rPr lang="en-US" sz="1000" dirty="0" smtClean="0">
                  <a:solidFill>
                    <a:schemeClr val="bg1"/>
                  </a:solidFill>
                </a:rPr>
                <a:t>Activities</a:t>
              </a:r>
              <a:endParaRPr lang="en-US" sz="1000" dirty="0">
                <a:solidFill>
                  <a:schemeClr val="bg1"/>
                </a:solidFill>
              </a:endParaRPr>
            </a:p>
          </p:txBody>
        </p:sp>
        <p:sp>
          <p:nvSpPr>
            <p:cNvPr id="38" name="Rectangle 1039"/>
            <p:cNvSpPr>
              <a:spLocks noChangeArrowheads="1"/>
            </p:cNvSpPr>
            <p:nvPr/>
          </p:nvSpPr>
          <p:spPr bwMode="auto">
            <a:xfrm>
              <a:off x="2665144" y="1979568"/>
              <a:ext cx="1078181" cy="457152"/>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solidFill>
                    <a:schemeClr val="tx1"/>
                  </a:solidFill>
                </a:rPr>
                <a:t>Upload user list in </a:t>
              </a:r>
              <a:br>
                <a:rPr lang="en-US" sz="1000" dirty="0" smtClean="0">
                  <a:solidFill>
                    <a:schemeClr val="tx1"/>
                  </a:solidFill>
                </a:rPr>
              </a:br>
              <a:r>
                <a:rPr lang="en-US" sz="1000" dirty="0" smtClean="0">
                  <a:solidFill>
                    <a:schemeClr val="tx1"/>
                  </a:solidFill>
                </a:rPr>
                <a:t>OIA to identify </a:t>
              </a:r>
              <a:br>
                <a:rPr lang="en-US" sz="1000" dirty="0" smtClean="0">
                  <a:solidFill>
                    <a:schemeClr val="tx1"/>
                  </a:solidFill>
                </a:rPr>
              </a:br>
              <a:r>
                <a:rPr lang="en-US" sz="1000" dirty="0" smtClean="0">
                  <a:solidFill>
                    <a:schemeClr val="tx1"/>
                  </a:solidFill>
                </a:rPr>
                <a:t>term defects</a:t>
              </a:r>
              <a:endParaRPr lang="en-US" sz="1000" dirty="0"/>
            </a:p>
          </p:txBody>
        </p:sp>
        <p:sp>
          <p:nvSpPr>
            <p:cNvPr id="39" name="Rectangle 1041"/>
            <p:cNvSpPr>
              <a:spLocks noChangeArrowheads="1"/>
            </p:cNvSpPr>
            <p:nvPr/>
          </p:nvSpPr>
          <p:spPr bwMode="auto">
            <a:xfrm>
              <a:off x="3874902" y="1979568"/>
              <a:ext cx="1170432" cy="457152"/>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a:solidFill>
                    <a:schemeClr val="tx1"/>
                  </a:solidFill>
                </a:rPr>
                <a:t>N/A</a:t>
              </a:r>
              <a:endParaRPr lang="en-US" sz="1000" dirty="0"/>
            </a:p>
          </p:txBody>
        </p:sp>
        <p:sp>
          <p:nvSpPr>
            <p:cNvPr id="40" name="Rectangle 1039"/>
            <p:cNvSpPr>
              <a:spLocks noChangeArrowheads="1"/>
            </p:cNvSpPr>
            <p:nvPr/>
          </p:nvSpPr>
          <p:spPr bwMode="auto">
            <a:xfrm>
              <a:off x="2674669" y="3560718"/>
              <a:ext cx="1078992" cy="457152"/>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a:solidFill>
                    <a:schemeClr val="tx1"/>
                  </a:solidFill>
                </a:rPr>
                <a:t>Upload </a:t>
              </a:r>
              <a:r>
                <a:rPr lang="en-US" sz="1000" dirty="0" smtClean="0">
                  <a:solidFill>
                    <a:schemeClr val="tx1"/>
                  </a:solidFill>
                </a:rPr>
                <a:t>user list in </a:t>
              </a:r>
              <a:br>
                <a:rPr lang="en-US" sz="1000" dirty="0" smtClean="0">
                  <a:solidFill>
                    <a:schemeClr val="tx1"/>
                  </a:solidFill>
                </a:rPr>
              </a:br>
              <a:r>
                <a:rPr lang="en-US" sz="1000" dirty="0" smtClean="0">
                  <a:solidFill>
                    <a:schemeClr val="tx1"/>
                  </a:solidFill>
                </a:rPr>
                <a:t>OIA &amp; trigger </a:t>
              </a:r>
              <a:br>
                <a:rPr lang="en-US" sz="1000" dirty="0" smtClean="0">
                  <a:solidFill>
                    <a:schemeClr val="tx1"/>
                  </a:solidFill>
                </a:rPr>
              </a:br>
              <a:r>
                <a:rPr lang="en-US" sz="1000" dirty="0" smtClean="0">
                  <a:solidFill>
                    <a:schemeClr val="tx1"/>
                  </a:solidFill>
                </a:rPr>
                <a:t>Certifications</a:t>
              </a:r>
              <a:endParaRPr lang="en-US" sz="1000" dirty="0"/>
            </a:p>
          </p:txBody>
        </p:sp>
        <p:sp>
          <p:nvSpPr>
            <p:cNvPr id="41" name="Rectangle 1041"/>
            <p:cNvSpPr>
              <a:spLocks noChangeArrowheads="1"/>
            </p:cNvSpPr>
            <p:nvPr/>
          </p:nvSpPr>
          <p:spPr bwMode="auto">
            <a:xfrm>
              <a:off x="3881250" y="3560718"/>
              <a:ext cx="1170432" cy="457152"/>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solidFill>
                    <a:schemeClr val="tx1"/>
                  </a:solidFill>
                </a:rPr>
                <a:t>User/Manager</a:t>
              </a:r>
              <a:br>
                <a:rPr lang="en-US" sz="1000" dirty="0" smtClean="0">
                  <a:solidFill>
                    <a:schemeClr val="tx1"/>
                  </a:solidFill>
                </a:rPr>
              </a:br>
              <a:r>
                <a:rPr lang="en-US" sz="1000" dirty="0" smtClean="0">
                  <a:solidFill>
                    <a:schemeClr val="tx1"/>
                  </a:solidFill>
                </a:rPr>
                <a:t>review access app </a:t>
              </a:r>
              <a:br>
                <a:rPr lang="en-US" sz="1000" dirty="0" smtClean="0">
                  <a:solidFill>
                    <a:schemeClr val="tx1"/>
                  </a:solidFill>
                </a:rPr>
              </a:br>
              <a:r>
                <a:rPr lang="en-US" sz="1000" dirty="0" smtClean="0">
                  <a:solidFill>
                    <a:schemeClr val="tx1"/>
                  </a:solidFill>
                </a:rPr>
                <a:t>&amp; Certify thru OIA</a:t>
              </a:r>
              <a:endParaRPr lang="en-US" sz="1000" dirty="0"/>
            </a:p>
          </p:txBody>
        </p:sp>
        <p:sp>
          <p:nvSpPr>
            <p:cNvPr id="42" name="Rectangle 1072"/>
            <p:cNvSpPr>
              <a:spLocks noChangeArrowheads="1"/>
            </p:cNvSpPr>
            <p:nvPr/>
          </p:nvSpPr>
          <p:spPr bwMode="auto">
            <a:xfrm>
              <a:off x="6561035" y="1192336"/>
              <a:ext cx="1234440" cy="457152"/>
            </a:xfrm>
            <a:prstGeom prst="rect">
              <a:avLst/>
            </a:prstGeom>
            <a:solidFill>
              <a:schemeClr val="bg2"/>
            </a:solidFill>
            <a:ln>
              <a:noFill/>
            </a:ln>
          </p:spPr>
          <p:txBody>
            <a:bodyPr wrap="none" tIns="0" rIns="0" bIns="0" anchor="ctr"/>
            <a:lstStyle/>
            <a:p>
              <a:r>
                <a:rPr lang="en-US" sz="1000" dirty="0" smtClean="0"/>
                <a:t>Defect Remediation</a:t>
              </a:r>
              <a:endParaRPr lang="en-US" sz="1000" dirty="0"/>
            </a:p>
          </p:txBody>
        </p:sp>
        <p:sp>
          <p:nvSpPr>
            <p:cNvPr id="43" name="Rectangle 1073"/>
            <p:cNvSpPr>
              <a:spLocks noChangeArrowheads="1"/>
            </p:cNvSpPr>
            <p:nvPr/>
          </p:nvSpPr>
          <p:spPr bwMode="auto">
            <a:xfrm>
              <a:off x="6567384" y="1982826"/>
              <a:ext cx="1234440" cy="457152"/>
            </a:xfrm>
            <a:prstGeom prst="rect">
              <a:avLst/>
            </a:prstGeom>
            <a:solidFill>
              <a:schemeClr val="bg2"/>
            </a:solidFill>
            <a:ln>
              <a:noFill/>
            </a:ln>
          </p:spPr>
          <p:txBody>
            <a:bodyPr wrap="none" tIns="0" rIns="0" bIns="0" anchor="ctr"/>
            <a:lstStyle/>
            <a:p>
              <a:r>
                <a:rPr lang="en-US" sz="1000" dirty="0"/>
                <a:t>Remove access </a:t>
              </a:r>
              <a:r>
                <a:rPr lang="en-US" sz="1000" dirty="0" smtClean="0"/>
                <a:t/>
              </a:r>
              <a:br>
                <a:rPr lang="en-US" sz="1000" dirty="0" smtClean="0"/>
              </a:br>
              <a:r>
                <a:rPr lang="en-US" sz="1000" dirty="0" smtClean="0"/>
                <a:t>for </a:t>
              </a:r>
              <a:r>
                <a:rPr lang="en-US" sz="1000" dirty="0"/>
                <a:t>defects </a:t>
              </a:r>
              <a:r>
                <a:rPr lang="en-US" sz="1000" dirty="0" smtClean="0"/>
                <a:t/>
              </a:r>
              <a:br>
                <a:rPr lang="en-US" sz="1000" dirty="0" smtClean="0"/>
              </a:br>
              <a:r>
                <a:rPr lang="en-US" sz="1000" dirty="0" smtClean="0"/>
                <a:t>identified</a:t>
              </a:r>
              <a:endParaRPr lang="en-US" sz="1000" dirty="0"/>
            </a:p>
          </p:txBody>
        </p:sp>
        <p:sp>
          <p:nvSpPr>
            <p:cNvPr id="44" name="Rectangle 1074"/>
            <p:cNvSpPr>
              <a:spLocks noChangeArrowheads="1"/>
            </p:cNvSpPr>
            <p:nvPr/>
          </p:nvSpPr>
          <p:spPr bwMode="auto">
            <a:xfrm>
              <a:off x="6554684" y="2770143"/>
              <a:ext cx="1234440" cy="457152"/>
            </a:xfrm>
            <a:prstGeom prst="rect">
              <a:avLst/>
            </a:prstGeom>
            <a:solidFill>
              <a:schemeClr val="bg2"/>
            </a:solidFill>
            <a:ln>
              <a:noFill/>
            </a:ln>
          </p:spPr>
          <p:txBody>
            <a:bodyPr wrap="none" tIns="0" rIns="0" bIns="0" anchor="ctr"/>
            <a:lstStyle/>
            <a:p>
              <a:pPr fontAlgn="auto">
                <a:spcBef>
                  <a:spcPts val="0"/>
                </a:spcBef>
                <a:spcAft>
                  <a:spcPts val="0"/>
                </a:spcAft>
                <a:buClrTx/>
                <a:defRPr/>
              </a:pPr>
              <a:r>
                <a:rPr lang="en-US" sz="1000" dirty="0"/>
                <a:t>Remove </a:t>
              </a:r>
              <a:r>
                <a:rPr lang="en-US" sz="1000" dirty="0" smtClean="0"/>
                <a:t>appropriate</a:t>
              </a:r>
              <a:br>
                <a:rPr lang="en-US" sz="1000" dirty="0" smtClean="0"/>
              </a:br>
              <a:r>
                <a:rPr lang="en-US" sz="1000" dirty="0" smtClean="0"/>
                <a:t> </a:t>
              </a:r>
              <a:r>
                <a:rPr lang="en-US" sz="1000" dirty="0"/>
                <a:t>access for </a:t>
              </a:r>
              <a:r>
                <a:rPr lang="en-US" sz="1000" dirty="0" smtClean="0"/>
                <a:t>defects</a:t>
              </a:r>
              <a:br>
                <a:rPr lang="en-US" sz="1000" dirty="0" smtClean="0"/>
              </a:br>
              <a:r>
                <a:rPr lang="en-US" sz="1000" dirty="0" smtClean="0"/>
                <a:t> </a:t>
              </a:r>
              <a:r>
                <a:rPr lang="en-US" sz="1000" dirty="0"/>
                <a:t>identified</a:t>
              </a:r>
            </a:p>
          </p:txBody>
        </p:sp>
        <p:sp>
          <p:nvSpPr>
            <p:cNvPr id="45" name="Rectangle 1073"/>
            <p:cNvSpPr>
              <a:spLocks noChangeArrowheads="1"/>
            </p:cNvSpPr>
            <p:nvPr/>
          </p:nvSpPr>
          <p:spPr bwMode="auto">
            <a:xfrm>
              <a:off x="6567384" y="3563809"/>
              <a:ext cx="1234440" cy="457152"/>
            </a:xfrm>
            <a:prstGeom prst="rect">
              <a:avLst/>
            </a:prstGeom>
            <a:solidFill>
              <a:schemeClr val="bg2"/>
            </a:solidFill>
            <a:ln>
              <a:noFill/>
            </a:ln>
          </p:spPr>
          <p:txBody>
            <a:bodyPr wrap="none" tIns="0" rIns="0" bIns="0" anchor="ctr"/>
            <a:lstStyle/>
            <a:p>
              <a:r>
                <a:rPr lang="en-US" sz="1000" dirty="0"/>
                <a:t>Remove access </a:t>
              </a:r>
              <a:br>
                <a:rPr lang="en-US" sz="1000" dirty="0"/>
              </a:br>
              <a:r>
                <a:rPr lang="en-US" sz="1000" dirty="0"/>
                <a:t>for defects </a:t>
              </a:r>
              <a:br>
                <a:rPr lang="en-US" sz="1000" dirty="0"/>
              </a:br>
              <a:r>
                <a:rPr lang="en-US" sz="1000" dirty="0"/>
                <a:t>identified</a:t>
              </a:r>
            </a:p>
          </p:txBody>
        </p:sp>
        <p:sp>
          <p:nvSpPr>
            <p:cNvPr id="47" name="Rectangle 1072"/>
            <p:cNvSpPr>
              <a:spLocks noChangeArrowheads="1"/>
            </p:cNvSpPr>
            <p:nvPr/>
          </p:nvSpPr>
          <p:spPr bwMode="auto">
            <a:xfrm>
              <a:off x="7923110" y="1192336"/>
              <a:ext cx="822960" cy="457152"/>
            </a:xfrm>
            <a:prstGeom prst="rect">
              <a:avLst/>
            </a:prstGeom>
            <a:solidFill>
              <a:schemeClr val="tx1"/>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smtClean="0">
                  <a:solidFill>
                    <a:schemeClr val="bg1"/>
                  </a:solidFill>
                </a:rPr>
                <a:t>Report &amp;</a:t>
              </a:r>
              <a:br>
                <a:rPr lang="en-US" sz="1000" dirty="0" smtClean="0">
                  <a:solidFill>
                    <a:schemeClr val="bg1"/>
                  </a:solidFill>
                </a:rPr>
              </a:br>
              <a:r>
                <a:rPr lang="en-US" sz="1000" dirty="0" smtClean="0">
                  <a:solidFill>
                    <a:schemeClr val="bg1"/>
                  </a:solidFill>
                </a:rPr>
                <a:t>Document</a:t>
              </a:r>
              <a:endParaRPr lang="en-US" sz="1000" dirty="0">
                <a:solidFill>
                  <a:schemeClr val="bg1"/>
                </a:solidFill>
              </a:endParaRPr>
            </a:p>
          </p:txBody>
        </p:sp>
        <p:sp>
          <p:nvSpPr>
            <p:cNvPr id="48" name="Rectangle 1073"/>
            <p:cNvSpPr>
              <a:spLocks noChangeArrowheads="1"/>
            </p:cNvSpPr>
            <p:nvPr/>
          </p:nvSpPr>
          <p:spPr bwMode="auto">
            <a:xfrm>
              <a:off x="7929459" y="1992351"/>
              <a:ext cx="822960" cy="457152"/>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a:solidFill>
                    <a:schemeClr val="tx1"/>
                  </a:solidFill>
                </a:rPr>
                <a:t>Document </a:t>
              </a:r>
              <a:r>
                <a:rPr lang="en-US" sz="1000" dirty="0" smtClean="0">
                  <a:solidFill>
                    <a:schemeClr val="tx1"/>
                  </a:solidFill>
                </a:rPr>
                <a:t/>
              </a:r>
              <a:br>
                <a:rPr lang="en-US" sz="1000" dirty="0" smtClean="0">
                  <a:solidFill>
                    <a:schemeClr val="tx1"/>
                  </a:solidFill>
                </a:rPr>
              </a:br>
              <a:r>
                <a:rPr lang="en-US" sz="1000" dirty="0" smtClean="0">
                  <a:solidFill>
                    <a:schemeClr val="tx1"/>
                  </a:solidFill>
                </a:rPr>
                <a:t>Test </a:t>
              </a:r>
              <a:r>
                <a:rPr lang="en-US" sz="1000" dirty="0">
                  <a:solidFill>
                    <a:schemeClr val="tx1"/>
                  </a:solidFill>
                </a:rPr>
                <a:t>results</a:t>
              </a:r>
            </a:p>
          </p:txBody>
        </p:sp>
        <p:sp>
          <p:nvSpPr>
            <p:cNvPr id="49" name="Rectangle 1074"/>
            <p:cNvSpPr>
              <a:spLocks noChangeArrowheads="1"/>
            </p:cNvSpPr>
            <p:nvPr/>
          </p:nvSpPr>
          <p:spPr bwMode="auto">
            <a:xfrm>
              <a:off x="7926283" y="2770143"/>
              <a:ext cx="822960" cy="457152"/>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a:solidFill>
                    <a:schemeClr val="tx1"/>
                  </a:solidFill>
                </a:rPr>
                <a:t>Document </a:t>
              </a:r>
              <a:br>
                <a:rPr lang="en-US" sz="1000" dirty="0">
                  <a:solidFill>
                    <a:schemeClr val="tx1"/>
                  </a:solidFill>
                </a:rPr>
              </a:br>
              <a:r>
                <a:rPr lang="en-US" sz="1000" dirty="0">
                  <a:solidFill>
                    <a:schemeClr val="tx1"/>
                  </a:solidFill>
                </a:rPr>
                <a:t>Test results</a:t>
              </a:r>
            </a:p>
          </p:txBody>
        </p:sp>
        <p:sp>
          <p:nvSpPr>
            <p:cNvPr id="50" name="Rectangle 1073"/>
            <p:cNvSpPr>
              <a:spLocks noChangeArrowheads="1"/>
            </p:cNvSpPr>
            <p:nvPr/>
          </p:nvSpPr>
          <p:spPr bwMode="auto">
            <a:xfrm>
              <a:off x="7919934" y="3563809"/>
              <a:ext cx="822960" cy="457152"/>
            </a:xfrm>
            <a:prstGeom prst="rect">
              <a:avLst/>
            </a:prstGeom>
            <a:solidFill>
              <a:srgbClr val="99CCFF"/>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1000" dirty="0">
                  <a:solidFill>
                    <a:schemeClr val="tx1"/>
                  </a:solidFill>
                </a:rPr>
                <a:t>Document </a:t>
              </a:r>
              <a:br>
                <a:rPr lang="en-US" sz="1000" dirty="0">
                  <a:solidFill>
                    <a:schemeClr val="tx1"/>
                  </a:solidFill>
                </a:rPr>
              </a:br>
              <a:r>
                <a:rPr lang="en-US" sz="1000" dirty="0">
                  <a:solidFill>
                    <a:schemeClr val="tx1"/>
                  </a:solidFill>
                </a:rPr>
                <a:t>Test results</a:t>
              </a:r>
            </a:p>
          </p:txBody>
        </p:sp>
        <p:sp>
          <p:nvSpPr>
            <p:cNvPr id="52" name="Line 1070"/>
            <p:cNvSpPr>
              <a:spLocks noChangeShapeType="1"/>
            </p:cNvSpPr>
            <p:nvPr/>
          </p:nvSpPr>
          <p:spPr bwMode="auto">
            <a:xfrm>
              <a:off x="6491091" y="1145809"/>
              <a:ext cx="25401" cy="3063240"/>
            </a:xfrm>
            <a:prstGeom prst="line">
              <a:avLst/>
            </a:prstGeom>
            <a:noFill/>
            <a:ln w="12700">
              <a:solidFill>
                <a:srgbClr val="4157AD"/>
              </a:solidFill>
              <a:prstDash val="dash"/>
              <a:round/>
              <a:headEnd/>
              <a:tailEnd/>
            </a:ln>
            <a:extLst>
              <a:ext uri="{909E8E84-426E-40DD-AFC4-6F175D3DCCD1}">
                <a14:hiddenFill xmlns:a14="http://schemas.microsoft.com/office/drawing/2010/main">
                  <a:noFill/>
                </a14:hiddenFill>
              </a:ext>
            </a:extLst>
          </p:spPr>
          <p:txBody>
            <a:bodyPr tIns="0" rIns="0" bIns="0"/>
            <a:lstStyle/>
            <a:p>
              <a:endParaRPr lang="en-US" dirty="0"/>
            </a:p>
          </p:txBody>
        </p:sp>
        <p:sp>
          <p:nvSpPr>
            <p:cNvPr id="53" name="Line 1070"/>
            <p:cNvSpPr>
              <a:spLocks noChangeShapeType="1"/>
            </p:cNvSpPr>
            <p:nvPr/>
          </p:nvSpPr>
          <p:spPr bwMode="auto">
            <a:xfrm>
              <a:off x="7843732" y="1127400"/>
              <a:ext cx="25401" cy="3063240"/>
            </a:xfrm>
            <a:prstGeom prst="line">
              <a:avLst/>
            </a:prstGeom>
            <a:noFill/>
            <a:ln w="12700">
              <a:solidFill>
                <a:srgbClr val="4157AD"/>
              </a:solidFill>
              <a:prstDash val="dash"/>
              <a:round/>
              <a:headEnd/>
              <a:tailEnd/>
            </a:ln>
            <a:extLst>
              <a:ext uri="{909E8E84-426E-40DD-AFC4-6F175D3DCCD1}">
                <a14:hiddenFill xmlns:a14="http://schemas.microsoft.com/office/drawing/2010/main">
                  <a:noFill/>
                </a14:hiddenFill>
              </a:ext>
            </a:extLst>
          </p:spPr>
          <p:txBody>
            <a:bodyPr tIns="0" rIns="0" bIns="0"/>
            <a:lstStyle/>
            <a:p>
              <a:endParaRPr lang="en-US" dirty="0"/>
            </a:p>
          </p:txBody>
        </p:sp>
      </p:grpSp>
      <p:sp>
        <p:nvSpPr>
          <p:cNvPr id="58" name="Rectangle 57"/>
          <p:cNvSpPr/>
          <p:nvPr/>
        </p:nvSpPr>
        <p:spPr bwMode="auto">
          <a:xfrm>
            <a:off x="1300725" y="4162425"/>
            <a:ext cx="1713009" cy="171450"/>
          </a:xfrm>
          <a:prstGeom prst="rect">
            <a:avLst/>
          </a:prstGeom>
          <a:solidFill>
            <a:schemeClr val="bg2"/>
          </a:solidFill>
          <a:ln w="9525" cap="rnd">
            <a:solidFill>
              <a:schemeClr val="tx1"/>
            </a:solidFill>
            <a:prstDash val="sysDot"/>
            <a:round/>
            <a:headEnd/>
            <a:tailEnd/>
          </a:ln>
          <a:effectLst/>
          <a:extLst/>
        </p:spPr>
        <p:txBody>
          <a:bodyPr rtlCol="0" anchor="ctr"/>
          <a:lstStyle/>
          <a:p>
            <a:pPr algn="ctr"/>
            <a:r>
              <a:rPr lang="en-US" sz="1000" dirty="0" smtClean="0"/>
              <a:t>IM Owner Responsibility</a:t>
            </a:r>
            <a:endParaRPr lang="en-US" sz="1000" dirty="0"/>
          </a:p>
        </p:txBody>
      </p:sp>
      <p:sp>
        <p:nvSpPr>
          <p:cNvPr id="59" name="Rectangle 58"/>
          <p:cNvSpPr/>
          <p:nvPr/>
        </p:nvSpPr>
        <p:spPr bwMode="auto">
          <a:xfrm>
            <a:off x="4827750" y="4162425"/>
            <a:ext cx="1713009" cy="171450"/>
          </a:xfrm>
          <a:prstGeom prst="rect">
            <a:avLst/>
          </a:prstGeom>
          <a:solidFill>
            <a:srgbClr val="99CCFF"/>
          </a:solidFill>
          <a:ln w="9525" cap="rnd">
            <a:solidFill>
              <a:schemeClr val="tx1"/>
            </a:solidFill>
            <a:prstDash val="sysDot"/>
            <a:round/>
            <a:headEnd/>
            <a:tailEnd/>
          </a:ln>
          <a:effectLst/>
          <a:extLst/>
        </p:spPr>
        <p:txBody>
          <a:bodyPr rtlCol="0" anchor="ctr"/>
          <a:lstStyle/>
          <a:p>
            <a:pPr algn="ctr"/>
            <a:r>
              <a:rPr lang="en-US" sz="1000" dirty="0" smtClean="0">
                <a:solidFill>
                  <a:schemeClr val="tx1"/>
                </a:solidFill>
              </a:rPr>
              <a:t>PMO Team</a:t>
            </a:r>
            <a:endParaRPr lang="en-US" sz="1000" dirty="0">
              <a:solidFill>
                <a:schemeClr val="tx1"/>
              </a:solidFill>
            </a:endParaRPr>
          </a:p>
        </p:txBody>
      </p:sp>
      <p:pic>
        <p:nvPicPr>
          <p:cNvPr id="46" name="Picture 2" descr="IGATE.co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3800" y="6019800"/>
            <a:ext cx="1226529" cy="506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32824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endParaRPr lang="en-US" dirty="0"/>
          </a:p>
        </p:txBody>
      </p:sp>
      <p:sp>
        <p:nvSpPr>
          <p:cNvPr id="3" name="Rectangle 2"/>
          <p:cNvSpPr/>
          <p:nvPr/>
        </p:nvSpPr>
        <p:spPr>
          <a:xfrm>
            <a:off x="2743200" y="1143000"/>
            <a:ext cx="3148939" cy="923330"/>
          </a:xfrm>
          <a:prstGeom prst="rect">
            <a:avLst/>
          </a:prstGeom>
          <a:noFill/>
        </p:spPr>
        <p:txBody>
          <a:bodyPr wrap="none" lIns="91440" tIns="45720" rIns="91440" bIns="45720">
            <a:spAutoFit/>
          </a:bodyPr>
          <a:lstStyle/>
          <a:p>
            <a:pPr algn="ctr"/>
            <a:r>
              <a:rPr lang="en-US" sz="5400" b="1" cap="none" spc="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Thank You</a:t>
            </a:r>
            <a:endParaRPr lang="en-US" sz="54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26302810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28600"/>
            <a:ext cx="8229600" cy="609600"/>
          </a:xfrm>
        </p:spPr>
        <p:txBody>
          <a:bodyPr>
            <a:normAutofit/>
          </a:bodyPr>
          <a:lstStyle/>
          <a:p>
            <a:r>
              <a:rPr lang="en-US" sz="3200" b="1" u="sng" dirty="0" smtClean="0">
                <a:solidFill>
                  <a:schemeClr val="tx2">
                    <a:lumMod val="75000"/>
                  </a:schemeClr>
                </a:solidFill>
                <a:latin typeface="Candara" panose="020E0502030303020204" pitchFamily="34" charset="0"/>
              </a:rPr>
              <a:t>AM PMO Activities</a:t>
            </a:r>
            <a:endParaRPr lang="en-US" sz="3200" u="sng" dirty="0">
              <a:latin typeface="Candara" panose="020E0502030303020204" pitchFamily="34" charset="0"/>
            </a:endParaRPr>
          </a:p>
        </p:txBody>
      </p:sp>
      <p:sp>
        <p:nvSpPr>
          <p:cNvPr id="3" name="Content Placeholder 2"/>
          <p:cNvSpPr>
            <a:spLocks noGrp="1"/>
          </p:cNvSpPr>
          <p:nvPr>
            <p:ph idx="1"/>
          </p:nvPr>
        </p:nvSpPr>
        <p:spPr>
          <a:xfrm>
            <a:off x="453535" y="838200"/>
            <a:ext cx="8229600" cy="4221163"/>
          </a:xfrm>
        </p:spPr>
        <p:style>
          <a:lnRef idx="2">
            <a:schemeClr val="dk1"/>
          </a:lnRef>
          <a:fillRef idx="1">
            <a:schemeClr val="lt1"/>
          </a:fillRef>
          <a:effectRef idx="0">
            <a:schemeClr val="dk1"/>
          </a:effectRef>
          <a:fontRef idx="minor">
            <a:schemeClr val="dk1"/>
          </a:fontRef>
        </p:style>
        <p:txBody>
          <a:bodyPr>
            <a:normAutofit/>
          </a:bodyPr>
          <a:lstStyle/>
          <a:p>
            <a:endParaRPr lang="en-US" sz="2000" dirty="0" smtClean="0">
              <a:solidFill>
                <a:schemeClr val="tx2"/>
              </a:solidFill>
              <a:latin typeface="Candara" panose="020E0502030303020204" pitchFamily="34" charset="0"/>
            </a:endParaRPr>
          </a:p>
          <a:p>
            <a:r>
              <a:rPr lang="en-US" sz="2000" dirty="0" smtClean="0">
                <a:solidFill>
                  <a:schemeClr val="tx2"/>
                </a:solidFill>
                <a:latin typeface="Candara" panose="020E0502030303020204" pitchFamily="34" charset="0"/>
              </a:rPr>
              <a:t>Baseline Reviews (</a:t>
            </a:r>
            <a:r>
              <a:rPr lang="en-US" sz="2000" i="1" dirty="0" smtClean="0">
                <a:solidFill>
                  <a:schemeClr val="tx2"/>
                </a:solidFill>
                <a:latin typeface="Candara" panose="020E0502030303020204" pitchFamily="34" charset="0"/>
              </a:rPr>
              <a:t>Annually</a:t>
            </a:r>
            <a:r>
              <a:rPr lang="en-US" sz="2000" dirty="0" smtClean="0">
                <a:solidFill>
                  <a:schemeClr val="tx2"/>
                </a:solidFill>
                <a:latin typeface="Candara" panose="020E0502030303020204" pitchFamily="34" charset="0"/>
              </a:rPr>
              <a:t>)</a:t>
            </a:r>
          </a:p>
          <a:p>
            <a:r>
              <a:rPr lang="en-US" sz="2000" dirty="0" smtClean="0">
                <a:solidFill>
                  <a:schemeClr val="tx2"/>
                </a:solidFill>
                <a:latin typeface="Candara" panose="020E0502030303020204" pitchFamily="34" charset="0"/>
              </a:rPr>
              <a:t>Highly </a:t>
            </a:r>
            <a:r>
              <a:rPr lang="en-US" sz="2000" dirty="0">
                <a:solidFill>
                  <a:schemeClr val="tx2"/>
                </a:solidFill>
                <a:latin typeface="Candara" panose="020E0502030303020204" pitchFamily="34" charset="0"/>
              </a:rPr>
              <a:t>Privileged </a:t>
            </a:r>
            <a:r>
              <a:rPr lang="en-US" sz="2000" dirty="0" smtClean="0">
                <a:solidFill>
                  <a:schemeClr val="tx2"/>
                </a:solidFill>
                <a:latin typeface="Candara" panose="020E0502030303020204" pitchFamily="34" charset="0"/>
              </a:rPr>
              <a:t>Accounts (HPA) </a:t>
            </a:r>
            <a:r>
              <a:rPr lang="en-US" sz="2000" dirty="0">
                <a:solidFill>
                  <a:schemeClr val="tx2"/>
                </a:solidFill>
                <a:latin typeface="Candara" panose="020E0502030303020204" pitchFamily="34" charset="0"/>
              </a:rPr>
              <a:t>Reviews </a:t>
            </a:r>
            <a:r>
              <a:rPr lang="en-US" sz="2000" dirty="0" smtClean="0">
                <a:solidFill>
                  <a:schemeClr val="tx2"/>
                </a:solidFill>
                <a:latin typeface="Candara" panose="020E0502030303020204" pitchFamily="34" charset="0"/>
              </a:rPr>
              <a:t>(</a:t>
            </a:r>
            <a:r>
              <a:rPr lang="en-US" sz="2000" i="1" dirty="0" smtClean="0">
                <a:solidFill>
                  <a:schemeClr val="tx2"/>
                </a:solidFill>
                <a:latin typeface="Candara" panose="020E0502030303020204" pitchFamily="34" charset="0"/>
              </a:rPr>
              <a:t>Quarterly</a:t>
            </a:r>
            <a:r>
              <a:rPr lang="en-US" sz="2000" dirty="0" smtClean="0">
                <a:solidFill>
                  <a:schemeClr val="tx2"/>
                </a:solidFill>
                <a:latin typeface="Candara" panose="020E0502030303020204" pitchFamily="34" charset="0"/>
              </a:rPr>
              <a:t>)</a:t>
            </a:r>
          </a:p>
          <a:p>
            <a:r>
              <a:rPr lang="en-US" sz="2000" dirty="0" smtClean="0">
                <a:solidFill>
                  <a:schemeClr val="tx2"/>
                </a:solidFill>
                <a:latin typeface="Candara" panose="020E0502030303020204" pitchFamily="34" charset="0"/>
              </a:rPr>
              <a:t>Termination </a:t>
            </a:r>
            <a:r>
              <a:rPr lang="en-US" sz="2000" dirty="0">
                <a:solidFill>
                  <a:schemeClr val="tx2"/>
                </a:solidFill>
                <a:latin typeface="Candara" panose="020E0502030303020204" pitchFamily="34" charset="0"/>
              </a:rPr>
              <a:t>Reviews </a:t>
            </a:r>
            <a:r>
              <a:rPr lang="en-US" sz="2000" dirty="0" smtClean="0">
                <a:solidFill>
                  <a:schemeClr val="tx2"/>
                </a:solidFill>
                <a:latin typeface="Candara" panose="020E0502030303020204" pitchFamily="34" charset="0"/>
              </a:rPr>
              <a:t>(</a:t>
            </a:r>
            <a:r>
              <a:rPr lang="en-US" sz="2000" i="1" dirty="0" smtClean="0">
                <a:solidFill>
                  <a:schemeClr val="tx2"/>
                </a:solidFill>
                <a:latin typeface="Candara" panose="020E0502030303020204" pitchFamily="34" charset="0"/>
              </a:rPr>
              <a:t>Monthly</a:t>
            </a:r>
            <a:r>
              <a:rPr lang="en-US" sz="2000" dirty="0" smtClean="0">
                <a:solidFill>
                  <a:schemeClr val="tx2"/>
                </a:solidFill>
                <a:latin typeface="Candara" panose="020E0502030303020204" pitchFamily="34" charset="0"/>
              </a:rPr>
              <a:t>)</a:t>
            </a:r>
            <a:endParaRPr lang="en-US" sz="2000" dirty="0">
              <a:solidFill>
                <a:schemeClr val="tx2"/>
              </a:solidFill>
              <a:latin typeface="Candara" panose="020E0502030303020204" pitchFamily="34" charset="0"/>
            </a:endParaRPr>
          </a:p>
          <a:p>
            <a:r>
              <a:rPr lang="en-US" sz="2000" dirty="0">
                <a:solidFill>
                  <a:schemeClr val="tx2"/>
                </a:solidFill>
                <a:latin typeface="Candara" panose="020E0502030303020204" pitchFamily="34" charset="0"/>
              </a:rPr>
              <a:t>IDM </a:t>
            </a:r>
            <a:r>
              <a:rPr lang="en-US" sz="2000" dirty="0" smtClean="0">
                <a:solidFill>
                  <a:schemeClr val="tx2"/>
                </a:solidFill>
                <a:latin typeface="Candara" panose="020E0502030303020204" pitchFamily="34" charset="0"/>
              </a:rPr>
              <a:t>Reconciliation (</a:t>
            </a:r>
            <a:r>
              <a:rPr lang="en-US" sz="2000" i="1" dirty="0" smtClean="0">
                <a:solidFill>
                  <a:schemeClr val="tx2"/>
                </a:solidFill>
                <a:latin typeface="Candara" panose="020E0502030303020204" pitchFamily="34" charset="0"/>
              </a:rPr>
              <a:t>Weekly</a:t>
            </a:r>
            <a:r>
              <a:rPr lang="en-US" sz="2000" dirty="0" smtClean="0">
                <a:solidFill>
                  <a:schemeClr val="tx2"/>
                </a:solidFill>
                <a:latin typeface="Candara" panose="020E0502030303020204" pitchFamily="34" charset="0"/>
              </a:rPr>
              <a:t>)</a:t>
            </a:r>
          </a:p>
          <a:p>
            <a:r>
              <a:rPr lang="en-US" sz="2000" dirty="0">
                <a:solidFill>
                  <a:schemeClr val="tx2"/>
                </a:solidFill>
                <a:latin typeface="Candara" panose="020E0502030303020204" pitchFamily="34" charset="0"/>
              </a:rPr>
              <a:t>IdM Duplicate Accounts Cleanup (</a:t>
            </a:r>
            <a:r>
              <a:rPr lang="en-US" sz="2000" i="1" dirty="0">
                <a:solidFill>
                  <a:schemeClr val="tx2"/>
                </a:solidFill>
                <a:latin typeface="Candara" panose="020E0502030303020204" pitchFamily="34" charset="0"/>
              </a:rPr>
              <a:t>Quarterly</a:t>
            </a:r>
            <a:r>
              <a:rPr lang="en-US" sz="2000" dirty="0">
                <a:solidFill>
                  <a:schemeClr val="tx2"/>
                </a:solidFill>
                <a:latin typeface="Candara" panose="020E0502030303020204" pitchFamily="34" charset="0"/>
              </a:rPr>
              <a:t>)</a:t>
            </a:r>
          </a:p>
          <a:p>
            <a:r>
              <a:rPr lang="en-US" sz="2000" dirty="0" smtClean="0">
                <a:solidFill>
                  <a:schemeClr val="tx2"/>
                </a:solidFill>
                <a:latin typeface="Candara" panose="020E0502030303020204" pitchFamily="34" charset="0"/>
              </a:rPr>
              <a:t>Database </a:t>
            </a:r>
            <a:r>
              <a:rPr lang="en-US" sz="2000" dirty="0">
                <a:solidFill>
                  <a:schemeClr val="tx2"/>
                </a:solidFill>
                <a:latin typeface="Candara" panose="020E0502030303020204" pitchFamily="34" charset="0"/>
              </a:rPr>
              <a:t>Accounts Password Reset (</a:t>
            </a:r>
            <a:r>
              <a:rPr lang="en-US" sz="2000" i="1" dirty="0">
                <a:solidFill>
                  <a:schemeClr val="tx2"/>
                </a:solidFill>
                <a:latin typeface="Candara" panose="020E0502030303020204" pitchFamily="34" charset="0"/>
              </a:rPr>
              <a:t>Quarterly</a:t>
            </a:r>
            <a:r>
              <a:rPr lang="en-US" sz="2000" dirty="0" smtClean="0">
                <a:solidFill>
                  <a:schemeClr val="tx2"/>
                </a:solidFill>
                <a:latin typeface="Candara" panose="020E0502030303020204" pitchFamily="34" charset="0"/>
              </a:rPr>
              <a:t>)</a:t>
            </a:r>
          </a:p>
          <a:p>
            <a:pPr marL="0" indent="0">
              <a:buNone/>
            </a:pPr>
            <a:endParaRPr lang="en-US" sz="2400" dirty="0"/>
          </a:p>
          <a:p>
            <a:pPr marL="514350" indent="-514350">
              <a:buAutoNum type="arabicPeriod"/>
            </a:pPr>
            <a:endParaRPr lang="en-US" sz="2400" dirty="0"/>
          </a:p>
        </p:txBody>
      </p:sp>
      <p:pic>
        <p:nvPicPr>
          <p:cNvPr id="6" name="Picture 2" descr="IGATE.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071" y="6019800"/>
            <a:ext cx="1226529" cy="506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12857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AutoShape 2"/>
          <p:cNvSpPr>
            <a:spLocks noChangeArrowheads="1"/>
          </p:cNvSpPr>
          <p:nvPr/>
        </p:nvSpPr>
        <p:spPr bwMode="auto">
          <a:xfrm>
            <a:off x="757238" y="2290763"/>
            <a:ext cx="1279525" cy="384175"/>
          </a:xfrm>
          <a:prstGeom prst="flowChartProcess">
            <a:avLst/>
          </a:prstGeom>
          <a:solidFill>
            <a:srgbClr val="993300"/>
          </a:solidFill>
          <a:ln w="12700">
            <a:solidFill>
              <a:srgbClr val="993300"/>
            </a:solidFill>
            <a:miter lim="800000"/>
            <a:headEnd/>
            <a:tailEnd/>
          </a:ln>
        </p:spPr>
        <p:txBody>
          <a:bodyPr tIns="0" rIns="0" bIns="0" anchor="ctr"/>
          <a:lstStyle/>
          <a:p>
            <a:r>
              <a:rPr lang="en-US" sz="1200" dirty="0">
                <a:solidFill>
                  <a:schemeClr val="bg1"/>
                </a:solidFill>
              </a:rPr>
              <a:t>Initiate Reviews</a:t>
            </a:r>
          </a:p>
        </p:txBody>
      </p:sp>
      <p:sp>
        <p:nvSpPr>
          <p:cNvPr id="15363" name="Line 4"/>
          <p:cNvSpPr>
            <a:spLocks noChangeShapeType="1"/>
          </p:cNvSpPr>
          <p:nvPr/>
        </p:nvSpPr>
        <p:spPr bwMode="auto">
          <a:xfrm>
            <a:off x="2060575" y="1700213"/>
            <a:ext cx="914400" cy="0"/>
          </a:xfrm>
          <a:prstGeom prst="line">
            <a:avLst/>
          </a:prstGeom>
          <a:noFill/>
          <a:ln w="12700">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tIns="0" rIns="0" bIns="0"/>
          <a:lstStyle/>
          <a:p>
            <a:endParaRPr lang="en-US" dirty="0"/>
          </a:p>
        </p:txBody>
      </p:sp>
      <p:sp>
        <p:nvSpPr>
          <p:cNvPr id="15364" name="AutoShape 5"/>
          <p:cNvSpPr>
            <a:spLocks noChangeArrowheads="1"/>
          </p:cNvSpPr>
          <p:nvPr/>
        </p:nvSpPr>
        <p:spPr bwMode="auto">
          <a:xfrm>
            <a:off x="757238" y="3736975"/>
            <a:ext cx="1279525" cy="384175"/>
          </a:xfrm>
          <a:prstGeom prst="flowChartProcess">
            <a:avLst/>
          </a:prstGeom>
          <a:solidFill>
            <a:schemeClr val="tx1"/>
          </a:solidFill>
          <a:ln w="12700">
            <a:solidFill>
              <a:schemeClr val="tx1"/>
            </a:solidFill>
            <a:miter lim="800000"/>
            <a:headEnd/>
            <a:tailEnd/>
          </a:ln>
        </p:spPr>
        <p:txBody>
          <a:bodyPr tIns="0" rIns="0" bIns="0" anchor="ctr"/>
          <a:lstStyle/>
          <a:p>
            <a:r>
              <a:rPr lang="en-US" sz="1200" dirty="0">
                <a:solidFill>
                  <a:schemeClr val="bg1"/>
                </a:solidFill>
              </a:rPr>
              <a:t>Resolve Defects</a:t>
            </a:r>
          </a:p>
        </p:txBody>
      </p:sp>
      <p:sp>
        <p:nvSpPr>
          <p:cNvPr id="15365" name="AutoShape 6"/>
          <p:cNvSpPr>
            <a:spLocks noChangeArrowheads="1"/>
          </p:cNvSpPr>
          <p:nvPr/>
        </p:nvSpPr>
        <p:spPr bwMode="auto">
          <a:xfrm>
            <a:off x="757238" y="1412875"/>
            <a:ext cx="1279525" cy="384175"/>
          </a:xfrm>
          <a:prstGeom prst="flowChartProcess">
            <a:avLst/>
          </a:prstGeom>
          <a:solidFill>
            <a:schemeClr val="tx1"/>
          </a:solidFill>
          <a:ln w="12700">
            <a:solidFill>
              <a:srgbClr val="4157AD"/>
            </a:solidFill>
            <a:miter lim="800000"/>
            <a:headEnd/>
            <a:tailEnd/>
          </a:ln>
        </p:spPr>
        <p:txBody>
          <a:bodyPr tIns="0" rIns="0" bIns="0" anchor="ctr"/>
          <a:lstStyle/>
          <a:p>
            <a:r>
              <a:rPr lang="en-US" sz="1200" dirty="0">
                <a:solidFill>
                  <a:schemeClr val="bg1"/>
                </a:solidFill>
              </a:rPr>
              <a:t>Collect Data</a:t>
            </a:r>
          </a:p>
        </p:txBody>
      </p:sp>
      <p:sp>
        <p:nvSpPr>
          <p:cNvPr id="15366" name="AutoShape 7"/>
          <p:cNvSpPr>
            <a:spLocks noChangeArrowheads="1"/>
          </p:cNvSpPr>
          <p:nvPr/>
        </p:nvSpPr>
        <p:spPr bwMode="auto">
          <a:xfrm>
            <a:off x="757238" y="4484688"/>
            <a:ext cx="1279525" cy="384175"/>
          </a:xfrm>
          <a:prstGeom prst="flowChartProcess">
            <a:avLst/>
          </a:prstGeom>
          <a:solidFill>
            <a:srgbClr val="993300"/>
          </a:solidFill>
          <a:ln w="12700">
            <a:solidFill>
              <a:srgbClr val="993300"/>
            </a:solidFill>
            <a:miter lim="800000"/>
            <a:headEnd/>
            <a:tailEnd/>
          </a:ln>
        </p:spPr>
        <p:txBody>
          <a:bodyPr tIns="0" rIns="0" bIns="0" anchor="ctr"/>
          <a:lstStyle/>
          <a:p>
            <a:r>
              <a:rPr lang="en-US" sz="1200" dirty="0">
                <a:solidFill>
                  <a:schemeClr val="bg1"/>
                </a:solidFill>
              </a:rPr>
              <a:t>Report / Documentation</a:t>
            </a:r>
          </a:p>
        </p:txBody>
      </p:sp>
      <p:sp>
        <p:nvSpPr>
          <p:cNvPr id="15367" name="AutoShape 9"/>
          <p:cNvSpPr>
            <a:spLocks noChangeArrowheads="1"/>
          </p:cNvSpPr>
          <p:nvPr/>
        </p:nvSpPr>
        <p:spPr bwMode="auto">
          <a:xfrm>
            <a:off x="2981325" y="2117725"/>
            <a:ext cx="4581525" cy="615950"/>
          </a:xfrm>
          <a:prstGeom prst="roundRect">
            <a:avLst>
              <a:gd name="adj" fmla="val 16667"/>
            </a:avLst>
          </a:prstGeom>
          <a:noFill/>
          <a:ln w="9525">
            <a:solidFill>
              <a:srgbClr val="4157AD"/>
            </a:solidFill>
            <a:round/>
            <a:headEnd/>
            <a:tailEnd/>
          </a:ln>
          <a:extLst>
            <a:ext uri="{909E8E84-426E-40DD-AFC4-6F175D3DCCD1}">
              <a14:hiddenFill xmlns:a14="http://schemas.microsoft.com/office/drawing/2010/main">
                <a:solidFill>
                  <a:srgbClr val="FFFFFF"/>
                </a:solidFill>
              </a14:hiddenFill>
            </a:ext>
          </a:extLst>
        </p:spPr>
        <p:txBody>
          <a:bodyPr tIns="0" rIns="0" bIns="0" anchor="ctr"/>
          <a:lstStyle/>
          <a:p>
            <a:pPr algn="l" eaLnBrk="0" hangingPunct="0">
              <a:buClrTx/>
            </a:pPr>
            <a:r>
              <a:rPr lang="en-US" sz="1000" b="0" dirty="0">
                <a:solidFill>
                  <a:schemeClr val="tx1"/>
                </a:solidFill>
                <a:cs typeface="Times New Roman" pitchFamily="18" charset="0"/>
              </a:rPr>
              <a:t>1. </a:t>
            </a:r>
            <a:r>
              <a:rPr lang="en-US" sz="1000" b="0" dirty="0" smtClean="0">
                <a:solidFill>
                  <a:schemeClr val="tx1"/>
                </a:solidFill>
                <a:cs typeface="Times New Roman" pitchFamily="18" charset="0"/>
              </a:rPr>
              <a:t>PMO to upload all HPA accounts into OIA</a:t>
            </a:r>
            <a:endParaRPr lang="en-US" sz="1000" b="0" dirty="0">
              <a:solidFill>
                <a:schemeClr val="tx1"/>
              </a:solidFill>
              <a:cs typeface="Times New Roman" pitchFamily="18" charset="0"/>
            </a:endParaRPr>
          </a:p>
          <a:p>
            <a:pPr algn="l" eaLnBrk="0" hangingPunct="0">
              <a:buClrTx/>
            </a:pPr>
            <a:r>
              <a:rPr lang="en-US" sz="1000" b="0" dirty="0">
                <a:solidFill>
                  <a:schemeClr val="tx1"/>
                </a:solidFill>
                <a:cs typeface="Times New Roman" pitchFamily="18" charset="0"/>
              </a:rPr>
              <a:t>2. </a:t>
            </a:r>
            <a:r>
              <a:rPr lang="en-US" sz="1000" b="0" dirty="0" smtClean="0">
                <a:solidFill>
                  <a:schemeClr val="tx1"/>
                </a:solidFill>
                <a:cs typeface="Times New Roman" pitchFamily="18" charset="0"/>
              </a:rPr>
              <a:t>Initiate entitlement reviews (authorized owner reviews) to review access appropriateness</a:t>
            </a:r>
            <a:endParaRPr lang="en-US" sz="1000" b="0" dirty="0">
              <a:solidFill>
                <a:schemeClr val="tx1"/>
              </a:solidFill>
              <a:cs typeface="Times New Roman" pitchFamily="18" charset="0"/>
            </a:endParaRPr>
          </a:p>
        </p:txBody>
      </p:sp>
      <p:sp>
        <p:nvSpPr>
          <p:cNvPr id="15368" name="AutoShape 10"/>
          <p:cNvSpPr>
            <a:spLocks noChangeArrowheads="1"/>
          </p:cNvSpPr>
          <p:nvPr/>
        </p:nvSpPr>
        <p:spPr bwMode="auto">
          <a:xfrm>
            <a:off x="2982913" y="3579813"/>
            <a:ext cx="4581525" cy="715962"/>
          </a:xfrm>
          <a:prstGeom prst="roundRect">
            <a:avLst>
              <a:gd name="adj" fmla="val 16667"/>
            </a:avLst>
          </a:prstGeom>
          <a:noFill/>
          <a:ln w="9525">
            <a:solidFill>
              <a:srgbClr val="4157AD"/>
            </a:solidFill>
            <a:round/>
            <a:headEnd/>
            <a:tailEnd/>
          </a:ln>
          <a:extLst>
            <a:ext uri="{909E8E84-426E-40DD-AFC4-6F175D3DCCD1}">
              <a14:hiddenFill xmlns:a14="http://schemas.microsoft.com/office/drawing/2010/main">
                <a:solidFill>
                  <a:srgbClr val="FFFFFF"/>
                </a:solidFill>
              </a14:hiddenFill>
            </a:ext>
          </a:extLst>
        </p:spPr>
        <p:txBody>
          <a:bodyPr tIns="0" rIns="0" bIns="0" anchor="ctr"/>
          <a:lstStyle/>
          <a:p>
            <a:pPr algn="l" eaLnBrk="0" hangingPunct="0">
              <a:buClrTx/>
            </a:pPr>
            <a:r>
              <a:rPr lang="en-US" sz="1000" b="0" dirty="0" smtClean="0">
                <a:solidFill>
                  <a:schemeClr val="tx1"/>
                </a:solidFill>
                <a:cs typeface="Times New Roman" pitchFamily="18" charset="0"/>
              </a:rPr>
              <a:t>1. IM </a:t>
            </a:r>
            <a:r>
              <a:rPr lang="en-US" sz="1000" b="0" dirty="0">
                <a:solidFill>
                  <a:schemeClr val="tx1"/>
                </a:solidFill>
                <a:cs typeface="Times New Roman" pitchFamily="18" charset="0"/>
              </a:rPr>
              <a:t>Owner removes/alters HP access of any defect / discrepancy identified during review</a:t>
            </a:r>
          </a:p>
          <a:p>
            <a:pPr algn="l" eaLnBrk="0" hangingPunct="0">
              <a:buClrTx/>
            </a:pPr>
            <a:r>
              <a:rPr lang="en-US" sz="1000" b="0" dirty="0" smtClean="0">
                <a:solidFill>
                  <a:schemeClr val="tx1"/>
                </a:solidFill>
                <a:cs typeface="Times New Roman" pitchFamily="18" charset="0"/>
              </a:rPr>
              <a:t>2. Extract </a:t>
            </a:r>
            <a:r>
              <a:rPr lang="en-US" sz="1000" b="0" dirty="0">
                <a:solidFill>
                  <a:schemeClr val="tx1"/>
                </a:solidFill>
                <a:cs typeface="Times New Roman" pitchFamily="18" charset="0"/>
              </a:rPr>
              <a:t>Highly privilege user list and send to Access Management PMO team.</a:t>
            </a:r>
          </a:p>
        </p:txBody>
      </p:sp>
      <p:sp>
        <p:nvSpPr>
          <p:cNvPr id="15369" name="AutoShape 11"/>
          <p:cNvSpPr>
            <a:spLocks noChangeArrowheads="1"/>
          </p:cNvSpPr>
          <p:nvPr/>
        </p:nvSpPr>
        <p:spPr bwMode="auto">
          <a:xfrm>
            <a:off x="2982913" y="4446588"/>
            <a:ext cx="4581525" cy="476250"/>
          </a:xfrm>
          <a:prstGeom prst="roundRect">
            <a:avLst>
              <a:gd name="adj" fmla="val 16667"/>
            </a:avLst>
          </a:prstGeom>
          <a:noFill/>
          <a:ln w="9525">
            <a:solidFill>
              <a:srgbClr val="4157AD"/>
            </a:solidFill>
            <a:round/>
            <a:headEnd/>
            <a:tailEnd/>
          </a:ln>
          <a:extLst>
            <a:ext uri="{909E8E84-426E-40DD-AFC4-6F175D3DCCD1}">
              <a14:hiddenFill xmlns:a14="http://schemas.microsoft.com/office/drawing/2010/main">
                <a:solidFill>
                  <a:srgbClr val="FFFFFF"/>
                </a:solidFill>
              </a14:hiddenFill>
            </a:ext>
          </a:extLst>
        </p:spPr>
        <p:txBody>
          <a:bodyPr tIns="0" rIns="0" bIns="0" anchor="ctr"/>
          <a:lstStyle/>
          <a:p>
            <a:pPr algn="l" eaLnBrk="0" hangingPunct="0">
              <a:buClrTx/>
            </a:pPr>
            <a:r>
              <a:rPr lang="en-US" sz="1000" b="0" dirty="0" smtClean="0">
                <a:solidFill>
                  <a:schemeClr val="tx1"/>
                </a:solidFill>
                <a:cs typeface="Times New Roman" pitchFamily="18" charset="0"/>
              </a:rPr>
              <a:t>1. Review active user list to ensure all defects are resolved</a:t>
            </a:r>
          </a:p>
          <a:p>
            <a:pPr algn="l" eaLnBrk="0" hangingPunct="0">
              <a:buClrTx/>
            </a:pPr>
            <a:r>
              <a:rPr lang="en-US" sz="1000" b="0" dirty="0" smtClean="0">
                <a:solidFill>
                  <a:schemeClr val="tx1"/>
                </a:solidFill>
                <a:cs typeface="Times New Roman" pitchFamily="18" charset="0"/>
              </a:rPr>
              <a:t>2. Document test plans and report</a:t>
            </a:r>
            <a:endParaRPr lang="en-US" sz="1000" b="0" dirty="0">
              <a:solidFill>
                <a:schemeClr val="tx1"/>
              </a:solidFill>
              <a:cs typeface="Times New Roman" pitchFamily="18" charset="0"/>
            </a:endParaRPr>
          </a:p>
        </p:txBody>
      </p:sp>
      <p:sp>
        <p:nvSpPr>
          <p:cNvPr id="15370" name="Rectangle 13"/>
          <p:cNvSpPr>
            <a:spLocks noChangeArrowheads="1"/>
          </p:cNvSpPr>
          <p:nvPr/>
        </p:nvSpPr>
        <p:spPr bwMode="auto">
          <a:xfrm>
            <a:off x="2174875" y="1387475"/>
            <a:ext cx="452438"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2000" dirty="0">
                <a:solidFill>
                  <a:srgbClr val="777777"/>
                </a:solidFill>
              </a:rPr>
              <a:t>1</a:t>
            </a:r>
          </a:p>
        </p:txBody>
      </p:sp>
      <p:sp>
        <p:nvSpPr>
          <p:cNvPr id="15371" name="Line 14"/>
          <p:cNvSpPr>
            <a:spLocks noChangeShapeType="1"/>
          </p:cNvSpPr>
          <p:nvPr/>
        </p:nvSpPr>
        <p:spPr bwMode="auto">
          <a:xfrm>
            <a:off x="2060575" y="2552700"/>
            <a:ext cx="914400" cy="0"/>
          </a:xfrm>
          <a:prstGeom prst="line">
            <a:avLst/>
          </a:prstGeom>
          <a:noFill/>
          <a:ln w="12700">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tIns="0" rIns="0" bIns="0"/>
          <a:lstStyle/>
          <a:p>
            <a:endParaRPr lang="en-US" dirty="0"/>
          </a:p>
        </p:txBody>
      </p:sp>
      <p:sp>
        <p:nvSpPr>
          <p:cNvPr id="15372" name="Rectangle 15"/>
          <p:cNvSpPr>
            <a:spLocks noChangeArrowheads="1"/>
          </p:cNvSpPr>
          <p:nvPr/>
        </p:nvSpPr>
        <p:spPr bwMode="auto">
          <a:xfrm>
            <a:off x="2174875" y="2239963"/>
            <a:ext cx="452438"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2000" dirty="0">
                <a:solidFill>
                  <a:srgbClr val="777777"/>
                </a:solidFill>
              </a:rPr>
              <a:t>2</a:t>
            </a:r>
          </a:p>
        </p:txBody>
      </p:sp>
      <p:sp>
        <p:nvSpPr>
          <p:cNvPr id="15373" name="Line 16"/>
          <p:cNvSpPr>
            <a:spLocks noChangeShapeType="1"/>
          </p:cNvSpPr>
          <p:nvPr/>
        </p:nvSpPr>
        <p:spPr bwMode="auto">
          <a:xfrm>
            <a:off x="2060575" y="4011613"/>
            <a:ext cx="914400" cy="0"/>
          </a:xfrm>
          <a:prstGeom prst="line">
            <a:avLst/>
          </a:prstGeom>
          <a:noFill/>
          <a:ln w="12700">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tIns="0" rIns="0" bIns="0"/>
          <a:lstStyle/>
          <a:p>
            <a:endParaRPr lang="en-US" dirty="0"/>
          </a:p>
        </p:txBody>
      </p:sp>
      <p:sp>
        <p:nvSpPr>
          <p:cNvPr id="15374" name="Rectangle 17"/>
          <p:cNvSpPr>
            <a:spLocks noChangeArrowheads="1"/>
          </p:cNvSpPr>
          <p:nvPr/>
        </p:nvSpPr>
        <p:spPr bwMode="auto">
          <a:xfrm>
            <a:off x="2174875" y="3698875"/>
            <a:ext cx="452438"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2000" dirty="0" smtClean="0">
                <a:solidFill>
                  <a:srgbClr val="777777"/>
                </a:solidFill>
              </a:rPr>
              <a:t>4</a:t>
            </a:r>
            <a:endParaRPr lang="en-US" sz="2000" dirty="0">
              <a:solidFill>
                <a:srgbClr val="777777"/>
              </a:solidFill>
            </a:endParaRPr>
          </a:p>
        </p:txBody>
      </p:sp>
      <p:sp>
        <p:nvSpPr>
          <p:cNvPr id="15375" name="Line 18"/>
          <p:cNvSpPr>
            <a:spLocks noChangeShapeType="1"/>
          </p:cNvSpPr>
          <p:nvPr/>
        </p:nvSpPr>
        <p:spPr bwMode="auto">
          <a:xfrm>
            <a:off x="2060575" y="4772025"/>
            <a:ext cx="914400" cy="0"/>
          </a:xfrm>
          <a:prstGeom prst="line">
            <a:avLst/>
          </a:prstGeom>
          <a:noFill/>
          <a:ln w="12700">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tIns="0" rIns="0" bIns="0"/>
          <a:lstStyle/>
          <a:p>
            <a:endParaRPr lang="en-US" dirty="0"/>
          </a:p>
        </p:txBody>
      </p:sp>
      <p:sp>
        <p:nvSpPr>
          <p:cNvPr id="15376" name="Rectangle 19"/>
          <p:cNvSpPr>
            <a:spLocks noChangeArrowheads="1"/>
          </p:cNvSpPr>
          <p:nvPr/>
        </p:nvSpPr>
        <p:spPr bwMode="auto">
          <a:xfrm>
            <a:off x="2174875" y="4459288"/>
            <a:ext cx="452438"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2000" dirty="0" smtClean="0">
                <a:solidFill>
                  <a:srgbClr val="777777"/>
                </a:solidFill>
              </a:rPr>
              <a:t>5</a:t>
            </a:r>
            <a:endParaRPr lang="en-US" sz="2000" dirty="0">
              <a:solidFill>
                <a:srgbClr val="777777"/>
              </a:solidFill>
            </a:endParaRPr>
          </a:p>
        </p:txBody>
      </p:sp>
      <p:sp>
        <p:nvSpPr>
          <p:cNvPr id="15377" name="Rectangle 22"/>
          <p:cNvSpPr>
            <a:spLocks noChangeArrowheads="1"/>
          </p:cNvSpPr>
          <p:nvPr/>
        </p:nvSpPr>
        <p:spPr bwMode="auto">
          <a:xfrm>
            <a:off x="342900" y="100013"/>
            <a:ext cx="8459788" cy="557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lnSpc>
                <a:spcPct val="90000"/>
              </a:lnSpc>
              <a:spcBef>
                <a:spcPct val="0"/>
              </a:spcBef>
              <a:buClrTx/>
            </a:pPr>
            <a:r>
              <a:rPr lang="en-US" sz="3200" b="1" dirty="0" smtClean="0">
                <a:solidFill>
                  <a:srgbClr val="1E4191"/>
                </a:solidFill>
              </a:rPr>
              <a:t>Highly Privileged Accounts (HPA) Review</a:t>
            </a:r>
            <a:endParaRPr lang="en-US" sz="3200" b="1" dirty="0">
              <a:solidFill>
                <a:srgbClr val="1E4191"/>
              </a:solidFill>
            </a:endParaRPr>
          </a:p>
        </p:txBody>
      </p:sp>
      <p:grpSp>
        <p:nvGrpSpPr>
          <p:cNvPr id="15378" name="Group 23"/>
          <p:cNvGrpSpPr>
            <a:grpSpLocks/>
          </p:cNvGrpSpPr>
          <p:nvPr/>
        </p:nvGrpSpPr>
        <p:grpSpPr bwMode="auto">
          <a:xfrm>
            <a:off x="736600" y="5175250"/>
            <a:ext cx="3084513" cy="533400"/>
            <a:chOff x="1514" y="3492"/>
            <a:chExt cx="1836" cy="336"/>
          </a:xfrm>
        </p:grpSpPr>
        <p:sp>
          <p:nvSpPr>
            <p:cNvPr id="1632280" name="AutoShape 24"/>
            <p:cNvSpPr>
              <a:spLocks noChangeArrowheads="1"/>
            </p:cNvSpPr>
            <p:nvPr/>
          </p:nvSpPr>
          <p:spPr bwMode="auto">
            <a:xfrm>
              <a:off x="1514" y="3492"/>
              <a:ext cx="1814" cy="336"/>
            </a:xfrm>
            <a:prstGeom prst="flowChartAlternateProcess">
              <a:avLst/>
            </a:prstGeom>
            <a:gradFill rotWithShape="0">
              <a:gsLst>
                <a:gs pos="0">
                  <a:schemeClr val="bg1"/>
                </a:gs>
                <a:gs pos="100000">
                  <a:schemeClr val="bg1">
                    <a:gamma/>
                    <a:shade val="78824"/>
                    <a:invGamma/>
                  </a:schemeClr>
                </a:gs>
              </a:gsLst>
              <a:lin ang="5400000" scaled="1"/>
            </a:gradFill>
            <a:ln>
              <a:noFill/>
            </a:ln>
            <a:effectLst/>
            <a:extLst/>
          </p:spPr>
          <p:txBody>
            <a:bodyPr wrap="none" tIns="0" rIns="0" bIns="0" anchor="ctr"/>
            <a:lstStyle/>
            <a:p>
              <a:pPr>
                <a:defRPr/>
              </a:pPr>
              <a:endParaRPr lang="en-US" dirty="0"/>
            </a:p>
          </p:txBody>
        </p:sp>
        <p:sp>
          <p:nvSpPr>
            <p:cNvPr id="15386" name="Rectangle 25"/>
            <p:cNvSpPr>
              <a:spLocks noChangeArrowheads="1"/>
            </p:cNvSpPr>
            <p:nvPr/>
          </p:nvSpPr>
          <p:spPr bwMode="auto">
            <a:xfrm>
              <a:off x="1579" y="3604"/>
              <a:ext cx="237" cy="151"/>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dirty="0"/>
            </a:p>
          </p:txBody>
        </p:sp>
        <p:sp>
          <p:nvSpPr>
            <p:cNvPr id="15387" name="Rectangle 26"/>
            <p:cNvSpPr>
              <a:spLocks noChangeArrowheads="1"/>
            </p:cNvSpPr>
            <p:nvPr/>
          </p:nvSpPr>
          <p:spPr bwMode="auto">
            <a:xfrm>
              <a:off x="2478" y="3588"/>
              <a:ext cx="221" cy="167"/>
            </a:xfrm>
            <a:prstGeom prst="rect">
              <a:avLst/>
            </a:prstGeom>
            <a:solidFill>
              <a:srgbClr val="9933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dirty="0"/>
            </a:p>
          </p:txBody>
        </p:sp>
        <p:sp>
          <p:nvSpPr>
            <p:cNvPr id="15388" name="Text Box 27"/>
            <p:cNvSpPr txBox="1">
              <a:spLocks noChangeArrowheads="1"/>
            </p:cNvSpPr>
            <p:nvPr/>
          </p:nvSpPr>
          <p:spPr bwMode="auto">
            <a:xfrm>
              <a:off x="1806" y="3556"/>
              <a:ext cx="632" cy="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400" b="1">
                  <a:solidFill>
                    <a:schemeClr val="bg1"/>
                  </a:solidFill>
                  <a:latin typeface="GE Inspira Pitch" pitchFamily="34" charset="0"/>
                </a:defRPr>
              </a:lvl1pPr>
              <a:lvl2pPr marL="742950" indent="-285750" eaLnBrk="0" hangingPunct="0">
                <a:defRPr sz="1400" b="1">
                  <a:solidFill>
                    <a:schemeClr val="bg1"/>
                  </a:solidFill>
                  <a:latin typeface="GE Inspira Pitch" pitchFamily="34" charset="0"/>
                </a:defRPr>
              </a:lvl2pPr>
              <a:lvl3pPr marL="1143000" indent="-228600" eaLnBrk="0" hangingPunct="0">
                <a:defRPr sz="1400" b="1">
                  <a:solidFill>
                    <a:schemeClr val="bg1"/>
                  </a:solidFill>
                  <a:latin typeface="GE Inspira Pitch" pitchFamily="34" charset="0"/>
                </a:defRPr>
              </a:lvl3pPr>
              <a:lvl4pPr marL="1600200" indent="-228600" eaLnBrk="0" hangingPunct="0">
                <a:defRPr sz="1400" b="1">
                  <a:solidFill>
                    <a:schemeClr val="bg1"/>
                  </a:solidFill>
                  <a:latin typeface="GE Inspira Pitch" pitchFamily="34" charset="0"/>
                </a:defRPr>
              </a:lvl4pPr>
              <a:lvl5pPr marL="2057400" indent="-228600" eaLnBrk="0" hangingPunct="0">
                <a:defRPr sz="1400" b="1">
                  <a:solidFill>
                    <a:schemeClr val="bg1"/>
                  </a:solidFill>
                  <a:latin typeface="GE Inspira Pitch" pitchFamily="34" charset="0"/>
                </a:defRPr>
              </a:lvl5pPr>
              <a:lvl6pPr marL="2514600" indent="-228600" algn="ctr" eaLnBrk="0" fontAlgn="base" hangingPunct="0">
                <a:spcBef>
                  <a:spcPct val="50000"/>
                </a:spcBef>
                <a:spcAft>
                  <a:spcPct val="0"/>
                </a:spcAft>
                <a:buClr>
                  <a:srgbClr val="004880"/>
                </a:buClr>
                <a:defRPr sz="1400" b="1">
                  <a:solidFill>
                    <a:schemeClr val="bg1"/>
                  </a:solidFill>
                  <a:latin typeface="GE Inspira Pitch" pitchFamily="34" charset="0"/>
                </a:defRPr>
              </a:lvl6pPr>
              <a:lvl7pPr marL="2971800" indent="-228600" algn="ctr" eaLnBrk="0" fontAlgn="base" hangingPunct="0">
                <a:spcBef>
                  <a:spcPct val="50000"/>
                </a:spcBef>
                <a:spcAft>
                  <a:spcPct val="0"/>
                </a:spcAft>
                <a:buClr>
                  <a:srgbClr val="004880"/>
                </a:buClr>
                <a:defRPr sz="1400" b="1">
                  <a:solidFill>
                    <a:schemeClr val="bg1"/>
                  </a:solidFill>
                  <a:latin typeface="GE Inspira Pitch" pitchFamily="34" charset="0"/>
                </a:defRPr>
              </a:lvl7pPr>
              <a:lvl8pPr marL="3429000" indent="-228600" algn="ctr" eaLnBrk="0" fontAlgn="base" hangingPunct="0">
                <a:spcBef>
                  <a:spcPct val="50000"/>
                </a:spcBef>
                <a:spcAft>
                  <a:spcPct val="0"/>
                </a:spcAft>
                <a:buClr>
                  <a:srgbClr val="004880"/>
                </a:buClr>
                <a:defRPr sz="1400" b="1">
                  <a:solidFill>
                    <a:schemeClr val="bg1"/>
                  </a:solidFill>
                  <a:latin typeface="GE Inspira Pitch" pitchFamily="34" charset="0"/>
                </a:defRPr>
              </a:lvl8pPr>
              <a:lvl9pPr marL="3886200" indent="-228600" algn="ctr" eaLnBrk="0" fontAlgn="base" hangingPunct="0">
                <a:spcBef>
                  <a:spcPct val="50000"/>
                </a:spcBef>
                <a:spcAft>
                  <a:spcPct val="0"/>
                </a:spcAft>
                <a:buClr>
                  <a:srgbClr val="004880"/>
                </a:buClr>
                <a:defRPr sz="1400" b="1">
                  <a:solidFill>
                    <a:schemeClr val="bg1"/>
                  </a:solidFill>
                  <a:latin typeface="GE Inspira Pitch" pitchFamily="34" charset="0"/>
                </a:defRPr>
              </a:lvl9pPr>
            </a:lstStyle>
            <a:p>
              <a:pPr algn="l">
                <a:buClrTx/>
              </a:pPr>
              <a:r>
                <a:rPr lang="en-US" sz="1000" dirty="0">
                  <a:solidFill>
                    <a:schemeClr val="tx1"/>
                  </a:solidFill>
                  <a:cs typeface="Times New Roman" pitchFamily="18" charset="0"/>
                </a:rPr>
                <a:t>IM Owner responsibility</a:t>
              </a:r>
            </a:p>
          </p:txBody>
        </p:sp>
        <p:sp>
          <p:nvSpPr>
            <p:cNvPr id="15389" name="Text Box 28"/>
            <p:cNvSpPr txBox="1">
              <a:spLocks noChangeArrowheads="1"/>
            </p:cNvSpPr>
            <p:nvPr/>
          </p:nvSpPr>
          <p:spPr bwMode="auto">
            <a:xfrm>
              <a:off x="2699" y="3540"/>
              <a:ext cx="651" cy="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400" b="1">
                  <a:solidFill>
                    <a:schemeClr val="bg1"/>
                  </a:solidFill>
                  <a:latin typeface="GE Inspira Pitch" pitchFamily="34" charset="0"/>
                </a:defRPr>
              </a:lvl1pPr>
              <a:lvl2pPr marL="742950" indent="-285750" eaLnBrk="0" hangingPunct="0">
                <a:defRPr sz="1400" b="1">
                  <a:solidFill>
                    <a:schemeClr val="bg1"/>
                  </a:solidFill>
                  <a:latin typeface="GE Inspira Pitch" pitchFamily="34" charset="0"/>
                </a:defRPr>
              </a:lvl2pPr>
              <a:lvl3pPr marL="1143000" indent="-228600" eaLnBrk="0" hangingPunct="0">
                <a:defRPr sz="1400" b="1">
                  <a:solidFill>
                    <a:schemeClr val="bg1"/>
                  </a:solidFill>
                  <a:latin typeface="GE Inspira Pitch" pitchFamily="34" charset="0"/>
                </a:defRPr>
              </a:lvl3pPr>
              <a:lvl4pPr marL="1600200" indent="-228600" eaLnBrk="0" hangingPunct="0">
                <a:defRPr sz="1400" b="1">
                  <a:solidFill>
                    <a:schemeClr val="bg1"/>
                  </a:solidFill>
                  <a:latin typeface="GE Inspira Pitch" pitchFamily="34" charset="0"/>
                </a:defRPr>
              </a:lvl4pPr>
              <a:lvl5pPr marL="2057400" indent="-228600" eaLnBrk="0" hangingPunct="0">
                <a:defRPr sz="1400" b="1">
                  <a:solidFill>
                    <a:schemeClr val="bg1"/>
                  </a:solidFill>
                  <a:latin typeface="GE Inspira Pitch" pitchFamily="34" charset="0"/>
                </a:defRPr>
              </a:lvl5pPr>
              <a:lvl6pPr marL="2514600" indent="-228600" algn="ctr" eaLnBrk="0" fontAlgn="base" hangingPunct="0">
                <a:spcBef>
                  <a:spcPct val="50000"/>
                </a:spcBef>
                <a:spcAft>
                  <a:spcPct val="0"/>
                </a:spcAft>
                <a:buClr>
                  <a:srgbClr val="004880"/>
                </a:buClr>
                <a:defRPr sz="1400" b="1">
                  <a:solidFill>
                    <a:schemeClr val="bg1"/>
                  </a:solidFill>
                  <a:latin typeface="GE Inspira Pitch" pitchFamily="34" charset="0"/>
                </a:defRPr>
              </a:lvl6pPr>
              <a:lvl7pPr marL="2971800" indent="-228600" algn="ctr" eaLnBrk="0" fontAlgn="base" hangingPunct="0">
                <a:spcBef>
                  <a:spcPct val="50000"/>
                </a:spcBef>
                <a:spcAft>
                  <a:spcPct val="0"/>
                </a:spcAft>
                <a:buClr>
                  <a:srgbClr val="004880"/>
                </a:buClr>
                <a:defRPr sz="1400" b="1">
                  <a:solidFill>
                    <a:schemeClr val="bg1"/>
                  </a:solidFill>
                  <a:latin typeface="GE Inspira Pitch" pitchFamily="34" charset="0"/>
                </a:defRPr>
              </a:lvl7pPr>
              <a:lvl8pPr marL="3429000" indent="-228600" algn="ctr" eaLnBrk="0" fontAlgn="base" hangingPunct="0">
                <a:spcBef>
                  <a:spcPct val="50000"/>
                </a:spcBef>
                <a:spcAft>
                  <a:spcPct val="0"/>
                </a:spcAft>
                <a:buClr>
                  <a:srgbClr val="004880"/>
                </a:buClr>
                <a:defRPr sz="1400" b="1">
                  <a:solidFill>
                    <a:schemeClr val="bg1"/>
                  </a:solidFill>
                  <a:latin typeface="GE Inspira Pitch" pitchFamily="34" charset="0"/>
                </a:defRPr>
              </a:lvl8pPr>
              <a:lvl9pPr marL="3886200" indent="-228600" algn="ctr" eaLnBrk="0" fontAlgn="base" hangingPunct="0">
                <a:spcBef>
                  <a:spcPct val="50000"/>
                </a:spcBef>
                <a:spcAft>
                  <a:spcPct val="0"/>
                </a:spcAft>
                <a:buClr>
                  <a:srgbClr val="004880"/>
                </a:buClr>
                <a:defRPr sz="1400" b="1">
                  <a:solidFill>
                    <a:schemeClr val="bg1"/>
                  </a:solidFill>
                  <a:latin typeface="GE Inspira Pitch" pitchFamily="34" charset="0"/>
                </a:defRPr>
              </a:lvl9pPr>
            </a:lstStyle>
            <a:p>
              <a:pPr algn="l">
                <a:buClrTx/>
              </a:pPr>
              <a:r>
                <a:rPr lang="en-US" sz="1000" dirty="0">
                  <a:solidFill>
                    <a:srgbClr val="A41A0C"/>
                  </a:solidFill>
                  <a:cs typeface="Times New Roman" pitchFamily="18" charset="0"/>
                </a:rPr>
                <a:t>AM PMO team responsibility</a:t>
              </a:r>
            </a:p>
          </p:txBody>
        </p:sp>
      </p:grpSp>
      <p:sp>
        <p:nvSpPr>
          <p:cNvPr id="1632285" name="AutoShape 29"/>
          <p:cNvSpPr>
            <a:spLocks noChangeArrowheads="1"/>
          </p:cNvSpPr>
          <p:nvPr/>
        </p:nvSpPr>
        <p:spPr bwMode="auto">
          <a:xfrm>
            <a:off x="3984625" y="5146675"/>
            <a:ext cx="4405313" cy="763588"/>
          </a:xfrm>
          <a:prstGeom prst="flowChartAlternateProcess">
            <a:avLst/>
          </a:prstGeom>
          <a:gradFill rotWithShape="0">
            <a:gsLst>
              <a:gs pos="0">
                <a:schemeClr val="bg1"/>
              </a:gs>
              <a:gs pos="100000">
                <a:schemeClr val="bg1">
                  <a:gamma/>
                  <a:shade val="78824"/>
                  <a:invGamma/>
                </a:schemeClr>
              </a:gs>
            </a:gsLst>
            <a:lin ang="5400000" scaled="1"/>
          </a:gradFill>
          <a:ln>
            <a:noFill/>
          </a:ln>
          <a:effectLst/>
          <a:extLst/>
        </p:spPr>
        <p:txBody>
          <a:bodyPr tIns="0" rIns="0" bIns="0" anchor="ctr"/>
          <a:lstStyle/>
          <a:p>
            <a:pPr algn="l">
              <a:defRPr/>
            </a:pPr>
            <a:r>
              <a:rPr lang="en-US" sz="1200" dirty="0" smtClean="0">
                <a:solidFill>
                  <a:schemeClr val="tx2"/>
                </a:solidFill>
              </a:rPr>
              <a:t>*</a:t>
            </a:r>
            <a:r>
              <a:rPr lang="en-US" sz="1000" dirty="0" smtClean="0">
                <a:solidFill>
                  <a:schemeClr val="tx2"/>
                </a:solidFill>
              </a:rPr>
              <a:t>Authorized </a:t>
            </a:r>
            <a:r>
              <a:rPr lang="en-US" sz="1000" dirty="0">
                <a:solidFill>
                  <a:schemeClr val="tx2"/>
                </a:solidFill>
              </a:rPr>
              <a:t>Approver (AA)</a:t>
            </a:r>
            <a:r>
              <a:rPr lang="en-US" sz="1000" b="0" dirty="0">
                <a:solidFill>
                  <a:schemeClr val="tx2"/>
                </a:solidFill>
              </a:rPr>
              <a:t>: Functional Owner, IM Owner, Module Owner, GE Manager/Sponsor, etc</a:t>
            </a:r>
          </a:p>
          <a:p>
            <a:pPr algn="l">
              <a:defRPr/>
            </a:pPr>
            <a:r>
              <a:rPr lang="en-US" sz="1000" dirty="0">
                <a:solidFill>
                  <a:schemeClr val="tx2"/>
                </a:solidFill>
                <a:cs typeface="Times New Roman" pitchFamily="18" charset="0"/>
              </a:rPr>
              <a:t>Note:</a:t>
            </a:r>
            <a:r>
              <a:rPr lang="en-US" sz="1000" b="0" dirty="0">
                <a:solidFill>
                  <a:schemeClr val="tx2"/>
                </a:solidFill>
                <a:cs typeface="Times New Roman" pitchFamily="18" charset="0"/>
              </a:rPr>
              <a:t> IM Owners are responsible to understand and identify the most appropriate “Authorized Approvers” to validate/approve the HP accounts</a:t>
            </a:r>
          </a:p>
        </p:txBody>
      </p:sp>
      <p:sp>
        <p:nvSpPr>
          <p:cNvPr id="15380" name="AutoShape 3"/>
          <p:cNvSpPr>
            <a:spLocks noChangeArrowheads="1"/>
          </p:cNvSpPr>
          <p:nvPr/>
        </p:nvSpPr>
        <p:spPr bwMode="auto">
          <a:xfrm>
            <a:off x="2982913" y="796925"/>
            <a:ext cx="4581525" cy="1193800"/>
          </a:xfrm>
          <a:prstGeom prst="roundRect">
            <a:avLst>
              <a:gd name="adj" fmla="val 16667"/>
            </a:avLst>
          </a:prstGeom>
          <a:noFill/>
          <a:ln w="9525">
            <a:solidFill>
              <a:srgbClr val="4157AD"/>
            </a:solidFill>
            <a:round/>
            <a:headEnd/>
            <a:tailEnd/>
          </a:ln>
          <a:extLst>
            <a:ext uri="{909E8E84-426E-40DD-AFC4-6F175D3DCCD1}">
              <a14:hiddenFill xmlns:a14="http://schemas.microsoft.com/office/drawing/2010/main">
                <a:solidFill>
                  <a:srgbClr val="FFFFFF"/>
                </a:solidFill>
              </a14:hiddenFill>
            </a:ext>
          </a:extLst>
        </p:spPr>
        <p:txBody>
          <a:bodyPr tIns="0" rIns="0" bIns="0" anchor="ctr"/>
          <a:lstStyle/>
          <a:p>
            <a:pPr indent="6350" algn="l" eaLnBrk="0" hangingPunct="0">
              <a:buClrTx/>
              <a:buFontTx/>
              <a:buAutoNum type="arabicPeriod"/>
            </a:pPr>
            <a:r>
              <a:rPr lang="en-US" sz="1000" b="0" dirty="0" smtClean="0">
                <a:solidFill>
                  <a:schemeClr val="tx1"/>
                </a:solidFill>
                <a:cs typeface="Times New Roman" pitchFamily="18" charset="0"/>
              </a:rPr>
              <a:t> IM </a:t>
            </a:r>
            <a:r>
              <a:rPr lang="en-US" sz="1000" b="0" dirty="0">
                <a:solidFill>
                  <a:schemeClr val="tx1"/>
                </a:solidFill>
                <a:cs typeface="Times New Roman" pitchFamily="18" charset="0"/>
              </a:rPr>
              <a:t>team to extract all active accounts in the </a:t>
            </a:r>
            <a:r>
              <a:rPr lang="en-US" sz="1000" b="0" dirty="0" smtClean="0">
                <a:solidFill>
                  <a:schemeClr val="tx1"/>
                </a:solidFill>
                <a:cs typeface="Times New Roman" pitchFamily="18" charset="0"/>
              </a:rPr>
              <a:t>application/infrastructure. </a:t>
            </a:r>
            <a:endParaRPr lang="en-US" sz="1000" b="0" dirty="0">
              <a:solidFill>
                <a:schemeClr val="tx1"/>
              </a:solidFill>
              <a:cs typeface="Times New Roman" pitchFamily="18" charset="0"/>
            </a:endParaRPr>
          </a:p>
          <a:p>
            <a:pPr indent="6350" algn="l" eaLnBrk="0" hangingPunct="0">
              <a:buClrTx/>
              <a:buFontTx/>
              <a:buAutoNum type="arabicPeriod"/>
            </a:pPr>
            <a:r>
              <a:rPr lang="en-US" sz="1000" b="0" dirty="0" smtClean="0">
                <a:solidFill>
                  <a:schemeClr val="tx1"/>
                </a:solidFill>
                <a:cs typeface="Times New Roman" pitchFamily="18" charset="0"/>
              </a:rPr>
              <a:t> Review </a:t>
            </a:r>
            <a:r>
              <a:rPr lang="en-US" sz="1000" b="0" dirty="0">
                <a:solidFill>
                  <a:schemeClr val="tx1"/>
                </a:solidFill>
                <a:cs typeface="Times New Roman" pitchFamily="18" charset="0"/>
              </a:rPr>
              <a:t>the account list to identify all highly privileged </a:t>
            </a:r>
            <a:r>
              <a:rPr lang="en-US" sz="1000" b="0" dirty="0" smtClean="0">
                <a:solidFill>
                  <a:schemeClr val="tx1"/>
                </a:solidFill>
                <a:cs typeface="Times New Roman" pitchFamily="18" charset="0"/>
              </a:rPr>
              <a:t>accounts. </a:t>
            </a:r>
            <a:endParaRPr lang="en-US" sz="1000" b="0" dirty="0">
              <a:solidFill>
                <a:schemeClr val="tx1"/>
              </a:solidFill>
              <a:cs typeface="Times New Roman" pitchFamily="18" charset="0"/>
            </a:endParaRPr>
          </a:p>
          <a:p>
            <a:pPr indent="6350" algn="l" eaLnBrk="0" hangingPunct="0">
              <a:buClrTx/>
              <a:buFontTx/>
              <a:buAutoNum type="arabicPeriod"/>
            </a:pPr>
            <a:r>
              <a:rPr lang="en-US" sz="1000" b="0" dirty="0">
                <a:solidFill>
                  <a:schemeClr val="tx1"/>
                </a:solidFill>
                <a:cs typeface="Times New Roman" pitchFamily="18" charset="0"/>
              </a:rPr>
              <a:t> Identify the </a:t>
            </a:r>
            <a:r>
              <a:rPr lang="en-US" sz="1000" b="0" dirty="0" smtClean="0">
                <a:solidFill>
                  <a:schemeClr val="tx1"/>
                </a:solidFill>
                <a:cs typeface="Times New Roman" pitchFamily="18" charset="0"/>
              </a:rPr>
              <a:t>appropriate “Authorized </a:t>
            </a:r>
            <a:r>
              <a:rPr lang="en-US" sz="1000" b="0" dirty="0">
                <a:solidFill>
                  <a:schemeClr val="tx1"/>
                </a:solidFill>
                <a:cs typeface="Times New Roman" pitchFamily="18" charset="0"/>
              </a:rPr>
              <a:t>Approver</a:t>
            </a:r>
            <a:r>
              <a:rPr lang="en-US" sz="1000" b="0" dirty="0" smtClean="0">
                <a:solidFill>
                  <a:schemeClr val="tx1"/>
                </a:solidFill>
                <a:cs typeface="Times New Roman" pitchFamily="18" charset="0"/>
              </a:rPr>
              <a:t>”</a:t>
            </a:r>
            <a:r>
              <a:rPr lang="en-US" sz="1000" dirty="0" smtClean="0">
                <a:solidFill>
                  <a:schemeClr val="tx2"/>
                </a:solidFill>
                <a:cs typeface="Times New Roman" pitchFamily="18" charset="0"/>
              </a:rPr>
              <a:t>*</a:t>
            </a:r>
            <a:r>
              <a:rPr lang="en-US" sz="1000" b="0" dirty="0" smtClean="0">
                <a:solidFill>
                  <a:schemeClr val="tx1"/>
                </a:solidFill>
                <a:cs typeface="Times New Roman" pitchFamily="18" charset="0"/>
              </a:rPr>
              <a:t> </a:t>
            </a:r>
            <a:r>
              <a:rPr lang="en-US" sz="1000" b="0" dirty="0">
                <a:solidFill>
                  <a:schemeClr val="tx1"/>
                </a:solidFill>
                <a:cs typeface="Times New Roman" pitchFamily="18" charset="0"/>
              </a:rPr>
              <a:t>for every active highly privileged </a:t>
            </a:r>
            <a:r>
              <a:rPr lang="en-US" sz="1000" b="0" dirty="0" smtClean="0">
                <a:solidFill>
                  <a:schemeClr val="tx1"/>
                </a:solidFill>
                <a:cs typeface="Times New Roman" pitchFamily="18" charset="0"/>
              </a:rPr>
              <a:t>account</a:t>
            </a:r>
            <a:r>
              <a:rPr lang="en-US" sz="1000" b="0" dirty="0">
                <a:solidFill>
                  <a:schemeClr val="tx1"/>
                </a:solidFill>
                <a:cs typeface="Times New Roman" pitchFamily="18" charset="0"/>
              </a:rPr>
              <a:t>. </a:t>
            </a:r>
          </a:p>
          <a:p>
            <a:pPr indent="6350" algn="l" eaLnBrk="0" hangingPunct="0">
              <a:buClrTx/>
              <a:buFontTx/>
              <a:buAutoNum type="arabicPeriod"/>
            </a:pPr>
            <a:r>
              <a:rPr lang="en-US" sz="1000" b="0" dirty="0" smtClean="0">
                <a:solidFill>
                  <a:schemeClr val="tx1"/>
                </a:solidFill>
                <a:cs typeface="Times New Roman" pitchFamily="18" charset="0"/>
              </a:rPr>
              <a:t> Send </a:t>
            </a:r>
            <a:r>
              <a:rPr lang="en-US" sz="1000" b="0" dirty="0">
                <a:solidFill>
                  <a:schemeClr val="tx1"/>
                </a:solidFill>
                <a:cs typeface="Times New Roman" pitchFamily="18" charset="0"/>
              </a:rPr>
              <a:t>the entire users </a:t>
            </a:r>
            <a:r>
              <a:rPr lang="en-US" sz="1000" b="0" dirty="0" smtClean="0">
                <a:solidFill>
                  <a:schemeClr val="tx1"/>
                </a:solidFill>
                <a:cs typeface="Times New Roman" pitchFamily="18" charset="0"/>
              </a:rPr>
              <a:t>list to the Access Management PMO team.</a:t>
            </a:r>
            <a:endParaRPr lang="en-US" sz="1000" b="0" dirty="0">
              <a:solidFill>
                <a:schemeClr val="tx1"/>
              </a:solidFill>
              <a:cs typeface="Times New Roman" pitchFamily="18" charset="0"/>
            </a:endParaRPr>
          </a:p>
        </p:txBody>
      </p:sp>
      <p:sp>
        <p:nvSpPr>
          <p:cNvPr id="30" name="AutoShape 2"/>
          <p:cNvSpPr>
            <a:spLocks noChangeArrowheads="1"/>
          </p:cNvSpPr>
          <p:nvPr/>
        </p:nvSpPr>
        <p:spPr bwMode="auto">
          <a:xfrm>
            <a:off x="776288" y="2976563"/>
            <a:ext cx="1279525" cy="384175"/>
          </a:xfrm>
          <a:prstGeom prst="flowChartProcess">
            <a:avLst/>
          </a:prstGeom>
          <a:solidFill>
            <a:srgbClr val="993300"/>
          </a:solidFill>
          <a:ln w="12700">
            <a:solidFill>
              <a:srgbClr val="993300"/>
            </a:solidFill>
            <a:miter lim="800000"/>
            <a:headEnd/>
            <a:tailEnd/>
          </a:ln>
        </p:spPr>
        <p:txBody>
          <a:bodyPr tIns="0" rIns="0" bIns="0" anchor="ctr"/>
          <a:lstStyle/>
          <a:p>
            <a:r>
              <a:rPr lang="en-US" sz="1200" dirty="0">
                <a:solidFill>
                  <a:schemeClr val="bg1"/>
                </a:solidFill>
              </a:rPr>
              <a:t>Defects Rollout</a:t>
            </a:r>
          </a:p>
        </p:txBody>
      </p:sp>
      <p:sp>
        <p:nvSpPr>
          <p:cNvPr id="31" name="AutoShape 9"/>
          <p:cNvSpPr>
            <a:spLocks noChangeArrowheads="1"/>
          </p:cNvSpPr>
          <p:nvPr/>
        </p:nvSpPr>
        <p:spPr bwMode="auto">
          <a:xfrm>
            <a:off x="3000375" y="2898775"/>
            <a:ext cx="4581525" cy="538163"/>
          </a:xfrm>
          <a:prstGeom prst="roundRect">
            <a:avLst>
              <a:gd name="adj" fmla="val 16667"/>
            </a:avLst>
          </a:prstGeom>
          <a:noFill/>
          <a:ln w="9525">
            <a:solidFill>
              <a:srgbClr val="4157AD"/>
            </a:solidFill>
            <a:round/>
            <a:headEnd/>
            <a:tailEnd/>
          </a:ln>
          <a:extLst>
            <a:ext uri="{909E8E84-426E-40DD-AFC4-6F175D3DCCD1}">
              <a14:hiddenFill xmlns:a14="http://schemas.microsoft.com/office/drawing/2010/main">
                <a:solidFill>
                  <a:srgbClr val="FFFFFF"/>
                </a:solidFill>
              </a14:hiddenFill>
            </a:ext>
          </a:extLst>
        </p:spPr>
        <p:txBody>
          <a:bodyPr tIns="0" rIns="0" bIns="0" anchor="ctr"/>
          <a:lstStyle/>
          <a:p>
            <a:pPr algn="l" eaLnBrk="0" hangingPunct="0">
              <a:buClrTx/>
            </a:pPr>
            <a:r>
              <a:rPr lang="en-US" sz="1000" b="0" dirty="0">
                <a:solidFill>
                  <a:schemeClr val="tx1"/>
                </a:solidFill>
                <a:cs typeface="Times New Roman" pitchFamily="18" charset="0"/>
              </a:rPr>
              <a:t>1. </a:t>
            </a:r>
            <a:r>
              <a:rPr lang="en-US" sz="1000" b="0" dirty="0" smtClean="0">
                <a:solidFill>
                  <a:schemeClr val="tx1"/>
                </a:solidFill>
                <a:cs typeface="Times New Roman" pitchFamily="18" charset="0"/>
              </a:rPr>
              <a:t>PMO to download report from OIA</a:t>
            </a:r>
            <a:endParaRPr lang="en-US" sz="1000" b="0" dirty="0">
              <a:solidFill>
                <a:schemeClr val="tx1"/>
              </a:solidFill>
              <a:cs typeface="Times New Roman" pitchFamily="18" charset="0"/>
            </a:endParaRPr>
          </a:p>
          <a:p>
            <a:pPr algn="l" eaLnBrk="0" hangingPunct="0">
              <a:buClrTx/>
            </a:pPr>
            <a:r>
              <a:rPr lang="en-US" sz="1000" b="0" dirty="0">
                <a:solidFill>
                  <a:schemeClr val="tx1"/>
                </a:solidFill>
                <a:cs typeface="Times New Roman" pitchFamily="18" charset="0"/>
              </a:rPr>
              <a:t>2. </a:t>
            </a:r>
            <a:r>
              <a:rPr lang="en-US" sz="1000" b="0" dirty="0" smtClean="0">
                <a:solidFill>
                  <a:schemeClr val="tx1"/>
                </a:solidFill>
                <a:cs typeface="Times New Roman" pitchFamily="18" charset="0"/>
              </a:rPr>
              <a:t>Roll out report to IM Owners highlighting defects</a:t>
            </a:r>
            <a:endParaRPr lang="en-US" sz="1000" b="0" dirty="0">
              <a:solidFill>
                <a:schemeClr val="tx1"/>
              </a:solidFill>
              <a:cs typeface="Times New Roman" pitchFamily="18" charset="0"/>
            </a:endParaRPr>
          </a:p>
        </p:txBody>
      </p:sp>
      <p:sp>
        <p:nvSpPr>
          <p:cNvPr id="32" name="Line 14"/>
          <p:cNvSpPr>
            <a:spLocks noChangeShapeType="1"/>
          </p:cNvSpPr>
          <p:nvPr/>
        </p:nvSpPr>
        <p:spPr bwMode="auto">
          <a:xfrm>
            <a:off x="2079625" y="3238500"/>
            <a:ext cx="914400" cy="0"/>
          </a:xfrm>
          <a:prstGeom prst="line">
            <a:avLst/>
          </a:prstGeom>
          <a:noFill/>
          <a:ln w="12700">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tIns="0" rIns="0" bIns="0"/>
          <a:lstStyle/>
          <a:p>
            <a:endParaRPr lang="en-US" dirty="0"/>
          </a:p>
        </p:txBody>
      </p:sp>
      <p:sp>
        <p:nvSpPr>
          <p:cNvPr id="33" name="Rectangle 15"/>
          <p:cNvSpPr>
            <a:spLocks noChangeArrowheads="1"/>
          </p:cNvSpPr>
          <p:nvPr/>
        </p:nvSpPr>
        <p:spPr bwMode="auto">
          <a:xfrm>
            <a:off x="2193925" y="2925763"/>
            <a:ext cx="452438"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tIns="0" rIns="0" bIns="0" anchor="ctr"/>
          <a:lstStyle/>
          <a:p>
            <a:r>
              <a:rPr lang="en-US" sz="2000" dirty="0" smtClean="0">
                <a:solidFill>
                  <a:srgbClr val="777777"/>
                </a:solidFill>
              </a:rPr>
              <a:t>3</a:t>
            </a:r>
            <a:endParaRPr lang="en-US" sz="2000" dirty="0">
              <a:solidFill>
                <a:srgbClr val="777777"/>
              </a:solidFill>
            </a:endParaRPr>
          </a:p>
        </p:txBody>
      </p:sp>
      <p:pic>
        <p:nvPicPr>
          <p:cNvPr id="34" name="Picture 2" descr="IGATE.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3915" y="6236935"/>
            <a:ext cx="1226529" cy="506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55442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900" y="685801"/>
            <a:ext cx="8572500" cy="6019800"/>
          </a:xfrm>
        </p:spPr>
        <p:style>
          <a:lnRef idx="2">
            <a:schemeClr val="dk1"/>
          </a:lnRef>
          <a:fillRef idx="1">
            <a:schemeClr val="lt1"/>
          </a:fillRef>
          <a:effectRef idx="0">
            <a:schemeClr val="dk1"/>
          </a:effectRef>
          <a:fontRef idx="minor">
            <a:schemeClr val="dk1"/>
          </a:fontRef>
        </p:style>
        <p:txBody>
          <a:bodyPr>
            <a:noAutofit/>
          </a:bodyPr>
          <a:lstStyle/>
          <a:p>
            <a:pPr marL="381000" indent="-381000">
              <a:buClr>
                <a:srgbClr val="CC3300"/>
              </a:buClr>
              <a:defRPr/>
            </a:pPr>
            <a:r>
              <a:rPr lang="en-US" sz="1400" b="1" dirty="0" smtClean="0">
                <a:solidFill>
                  <a:schemeClr val="tx2"/>
                </a:solidFill>
              </a:rPr>
              <a:t>Applications:</a:t>
            </a:r>
            <a:endParaRPr lang="en-US" sz="1400" b="1" dirty="0">
              <a:solidFill>
                <a:schemeClr val="tx2"/>
              </a:solidFill>
            </a:endParaRPr>
          </a:p>
          <a:p>
            <a:pPr marL="228600" indent="-228600">
              <a:buClr>
                <a:srgbClr val="CC3300"/>
              </a:buClr>
              <a:buFont typeface="Wingdings" pitchFamily="2" charset="2"/>
              <a:buChar char="Ø"/>
              <a:defRPr/>
            </a:pPr>
            <a:r>
              <a:rPr lang="en-US" sz="1000" dirty="0" smtClean="0">
                <a:solidFill>
                  <a:schemeClr val="tx2"/>
                </a:solidFill>
              </a:rPr>
              <a:t>Any </a:t>
            </a:r>
            <a:r>
              <a:rPr lang="en-US" sz="1000" dirty="0">
                <a:solidFill>
                  <a:schemeClr val="tx2"/>
                </a:solidFill>
              </a:rPr>
              <a:t>account (personal or non-personal) with</a:t>
            </a:r>
            <a:r>
              <a:rPr lang="en-US" sz="1000" dirty="0" smtClean="0">
                <a:solidFill>
                  <a:schemeClr val="tx2"/>
                </a:solidFill>
              </a:rPr>
              <a:t>:</a:t>
            </a:r>
            <a:endParaRPr lang="en-US" sz="1000" dirty="0">
              <a:solidFill>
                <a:schemeClr val="tx2"/>
              </a:solidFill>
            </a:endParaRPr>
          </a:p>
          <a:p>
            <a:pPr marL="457200" lvl="2" indent="-228600">
              <a:spcBef>
                <a:spcPct val="0"/>
              </a:spcBef>
              <a:buClr>
                <a:srgbClr val="CC3300"/>
              </a:buClr>
              <a:buFont typeface="Wingdings" pitchFamily="2" charset="2"/>
              <a:buChar char="Ø"/>
              <a:defRPr/>
            </a:pPr>
            <a:r>
              <a:rPr lang="en-US" sz="1000" dirty="0">
                <a:solidFill>
                  <a:schemeClr val="tx2"/>
                </a:solidFill>
              </a:rPr>
              <a:t>System Administrator privileges, including but not limited to the following:</a:t>
            </a:r>
          </a:p>
          <a:p>
            <a:pPr marL="742950" lvl="4" indent="-209550">
              <a:buClr>
                <a:srgbClr val="CC3300"/>
              </a:buClr>
              <a:buFont typeface="Wingdings" pitchFamily="2" charset="2"/>
              <a:buChar char="Ø"/>
              <a:defRPr/>
            </a:pPr>
            <a:r>
              <a:rPr lang="en-US" sz="1000" dirty="0">
                <a:solidFill>
                  <a:schemeClr val="tx2"/>
                </a:solidFill>
              </a:rPr>
              <a:t>Ability to create/modify/delete users or set/change passwords</a:t>
            </a:r>
          </a:p>
          <a:p>
            <a:pPr marL="742950" lvl="4" indent="-209550">
              <a:buClr>
                <a:srgbClr val="CC3300"/>
              </a:buClr>
              <a:buFont typeface="Wingdings" pitchFamily="2" charset="2"/>
              <a:buChar char="Ø"/>
              <a:defRPr/>
            </a:pPr>
            <a:r>
              <a:rPr lang="en-US" sz="1000" dirty="0">
                <a:solidFill>
                  <a:schemeClr val="tx2"/>
                </a:solidFill>
              </a:rPr>
              <a:t>Modify or promote code (production environment)</a:t>
            </a:r>
          </a:p>
          <a:p>
            <a:pPr marL="742950" lvl="4" indent="-209550">
              <a:buClr>
                <a:srgbClr val="CC3300"/>
              </a:buClr>
              <a:buFont typeface="Wingdings" pitchFamily="2" charset="2"/>
              <a:buChar char="Ø"/>
              <a:defRPr/>
            </a:pPr>
            <a:r>
              <a:rPr lang="en-US" sz="1000" dirty="0">
                <a:solidFill>
                  <a:schemeClr val="tx2"/>
                </a:solidFill>
              </a:rPr>
              <a:t>Override of application controls that the business relies on</a:t>
            </a:r>
          </a:p>
          <a:p>
            <a:pPr marL="742950" lvl="4" indent="-209550">
              <a:buClr>
                <a:srgbClr val="CC3300"/>
              </a:buClr>
              <a:buFont typeface="Wingdings" pitchFamily="2" charset="2"/>
              <a:buChar char="Ø"/>
              <a:defRPr/>
            </a:pPr>
            <a:r>
              <a:rPr lang="en-US" sz="1000" dirty="0">
                <a:solidFill>
                  <a:schemeClr val="tx2"/>
                </a:solidFill>
              </a:rPr>
              <a:t>Change configurable parameters</a:t>
            </a:r>
          </a:p>
          <a:p>
            <a:pPr marL="457200" lvl="2" indent="-228600">
              <a:spcBef>
                <a:spcPct val="0"/>
              </a:spcBef>
              <a:buClr>
                <a:srgbClr val="CC3300"/>
              </a:buClr>
              <a:buFont typeface="Wingdings" pitchFamily="2" charset="2"/>
              <a:buChar char="Ø"/>
              <a:defRPr/>
            </a:pPr>
            <a:r>
              <a:rPr lang="en-US" sz="1000" dirty="0">
                <a:solidFill>
                  <a:schemeClr val="tx2"/>
                </a:solidFill>
              </a:rPr>
              <a:t>the ability to change master data (i.e. customers, vendors, products, prices…) that impact business functions and/or global </a:t>
            </a:r>
            <a:r>
              <a:rPr lang="en-US" sz="1000" dirty="0" smtClean="0">
                <a:solidFill>
                  <a:schemeClr val="tx2"/>
                </a:solidFill>
              </a:rPr>
              <a:t>definitions</a:t>
            </a:r>
          </a:p>
          <a:p>
            <a:pPr marL="53975" lvl="1" indent="-228600">
              <a:spcBef>
                <a:spcPct val="0"/>
              </a:spcBef>
              <a:buClr>
                <a:srgbClr val="CC3300"/>
              </a:buClr>
              <a:buFont typeface="Wingdings" pitchFamily="2" charset="2"/>
              <a:buChar char="Ø"/>
              <a:defRPr/>
            </a:pPr>
            <a:r>
              <a:rPr lang="en-US" sz="1000" dirty="0" smtClean="0">
                <a:solidFill>
                  <a:schemeClr val="tx2"/>
                </a:solidFill>
              </a:rPr>
              <a:t>Any </a:t>
            </a:r>
            <a:r>
              <a:rPr lang="en-US" sz="1000" dirty="0">
                <a:solidFill>
                  <a:schemeClr val="tx2"/>
                </a:solidFill>
              </a:rPr>
              <a:t>additional accounts identified by the application owner and/or functional owner that are considered privileged</a:t>
            </a:r>
          </a:p>
          <a:p>
            <a:pPr marL="381000" indent="-381000">
              <a:buClr>
                <a:srgbClr val="CC3300"/>
              </a:buClr>
              <a:defRPr/>
            </a:pPr>
            <a:endParaRPr lang="en-US" sz="700" b="1" dirty="0">
              <a:solidFill>
                <a:schemeClr val="tx2"/>
              </a:solidFill>
            </a:endParaRPr>
          </a:p>
          <a:p>
            <a:pPr marL="381000" indent="-381000">
              <a:buClr>
                <a:srgbClr val="CC3300"/>
              </a:buClr>
              <a:defRPr/>
            </a:pPr>
            <a:r>
              <a:rPr lang="en-US" sz="1400" b="1" dirty="0">
                <a:solidFill>
                  <a:schemeClr val="tx2"/>
                </a:solidFill>
              </a:rPr>
              <a:t>Databases:</a:t>
            </a:r>
          </a:p>
          <a:p>
            <a:pPr marL="228600" indent="-228600">
              <a:buClr>
                <a:srgbClr val="CC3300"/>
              </a:buClr>
              <a:buFont typeface="Wingdings" pitchFamily="2" charset="2"/>
              <a:buChar char="Ø"/>
              <a:defRPr/>
            </a:pPr>
            <a:r>
              <a:rPr lang="en-US" sz="1000" dirty="0">
                <a:solidFill>
                  <a:schemeClr val="tx2"/>
                </a:solidFill>
              </a:rPr>
              <a:t>Any account (personal or non-personal) that:</a:t>
            </a:r>
          </a:p>
          <a:p>
            <a:pPr marL="457200" lvl="3" indent="-228600">
              <a:buClr>
                <a:srgbClr val="CC3300"/>
              </a:buClr>
              <a:buFont typeface="Wingdings" pitchFamily="2" charset="2"/>
              <a:buChar char="Ø"/>
              <a:defRPr/>
            </a:pPr>
            <a:r>
              <a:rPr lang="en-US" sz="1000" dirty="0">
                <a:solidFill>
                  <a:schemeClr val="tx2"/>
                </a:solidFill>
              </a:rPr>
              <a:t>has database administrative functions (ex: role = DBA… may also include management or monitoring accounts)</a:t>
            </a:r>
          </a:p>
          <a:p>
            <a:pPr marL="457200" lvl="3" indent="-228600">
              <a:buClr>
                <a:srgbClr val="CC3300"/>
              </a:buClr>
              <a:buFont typeface="Wingdings" pitchFamily="2" charset="2"/>
              <a:buChar char="Ø"/>
              <a:defRPr/>
            </a:pPr>
            <a:r>
              <a:rPr lang="en-US" sz="1000" dirty="0">
                <a:solidFill>
                  <a:schemeClr val="tx2"/>
                </a:solidFill>
              </a:rPr>
              <a:t>can alter schemas (ex: schema ancillary accounts)</a:t>
            </a:r>
          </a:p>
          <a:p>
            <a:pPr marL="457200" lvl="3" indent="-228600">
              <a:buClr>
                <a:srgbClr val="CC3300"/>
              </a:buClr>
              <a:buFont typeface="Wingdings" pitchFamily="2" charset="2"/>
              <a:buChar char="Ø"/>
              <a:defRPr/>
            </a:pPr>
            <a:r>
              <a:rPr lang="en-US" sz="1000" dirty="0">
                <a:solidFill>
                  <a:schemeClr val="tx2"/>
                </a:solidFill>
              </a:rPr>
              <a:t>manages users (ex: can create, modify, delete users; alter privileges or passwords, etc.)</a:t>
            </a:r>
            <a:endParaRPr lang="en-US" dirty="0">
              <a:solidFill>
                <a:schemeClr val="tx2"/>
              </a:solidFill>
            </a:endParaRPr>
          </a:p>
          <a:p>
            <a:pPr marL="381000" indent="-381000">
              <a:buClr>
                <a:srgbClr val="CC3300"/>
              </a:buClr>
              <a:defRPr/>
            </a:pPr>
            <a:endParaRPr lang="en-US" sz="700" b="1" dirty="0">
              <a:solidFill>
                <a:schemeClr val="tx2"/>
              </a:solidFill>
            </a:endParaRPr>
          </a:p>
          <a:p>
            <a:pPr marL="381000" indent="-381000">
              <a:buClr>
                <a:srgbClr val="CC3300"/>
              </a:buClr>
              <a:defRPr/>
            </a:pPr>
            <a:r>
              <a:rPr lang="en-US" sz="1400" b="1" dirty="0">
                <a:solidFill>
                  <a:schemeClr val="tx2"/>
                </a:solidFill>
              </a:rPr>
              <a:t>OS / Domains:</a:t>
            </a:r>
          </a:p>
          <a:p>
            <a:pPr marL="228600" indent="-228600">
              <a:buClr>
                <a:srgbClr val="CC3300"/>
              </a:buClr>
              <a:buFont typeface="Wingdings" pitchFamily="2" charset="2"/>
              <a:buChar char="Ø"/>
              <a:defRPr/>
            </a:pPr>
            <a:r>
              <a:rPr lang="en-US" sz="1000" dirty="0">
                <a:solidFill>
                  <a:schemeClr val="tx2"/>
                </a:solidFill>
              </a:rPr>
              <a:t>Any account (personal or non-personal) that </a:t>
            </a:r>
            <a:r>
              <a:rPr lang="en-US" sz="1000" dirty="0" smtClean="0">
                <a:solidFill>
                  <a:schemeClr val="tx2"/>
                </a:solidFill>
              </a:rPr>
              <a:t>has privileges to do the following:</a:t>
            </a:r>
          </a:p>
          <a:p>
            <a:pPr marL="457200" lvl="3" indent="-228600">
              <a:buClr>
                <a:srgbClr val="CC3300"/>
              </a:buClr>
              <a:buFont typeface="Wingdings" pitchFamily="2" charset="2"/>
              <a:buChar char="Ø"/>
              <a:defRPr/>
            </a:pPr>
            <a:r>
              <a:rPr lang="en-US" sz="1000" dirty="0" smtClean="0">
                <a:solidFill>
                  <a:schemeClr val="tx2"/>
                </a:solidFill>
              </a:rPr>
              <a:t>Create, delete</a:t>
            </a:r>
            <a:r>
              <a:rPr lang="en-US" sz="1000" dirty="0">
                <a:solidFill>
                  <a:schemeClr val="tx2"/>
                </a:solidFill>
              </a:rPr>
              <a:t>, </a:t>
            </a:r>
            <a:r>
              <a:rPr lang="en-US" sz="1000" dirty="0" smtClean="0">
                <a:solidFill>
                  <a:schemeClr val="tx2"/>
                </a:solidFill>
              </a:rPr>
              <a:t>and/or modify </a:t>
            </a:r>
            <a:r>
              <a:rPr lang="en-US" sz="1000" dirty="0">
                <a:solidFill>
                  <a:schemeClr val="tx2"/>
                </a:solidFill>
              </a:rPr>
              <a:t>u</a:t>
            </a:r>
            <a:r>
              <a:rPr lang="en-US" sz="1000" dirty="0" smtClean="0">
                <a:solidFill>
                  <a:schemeClr val="tx2"/>
                </a:solidFill>
              </a:rPr>
              <a:t>sers </a:t>
            </a:r>
            <a:r>
              <a:rPr lang="en-US" sz="1000" dirty="0">
                <a:solidFill>
                  <a:schemeClr val="tx2"/>
                </a:solidFill>
              </a:rPr>
              <a:t>within the system</a:t>
            </a:r>
          </a:p>
          <a:p>
            <a:pPr marL="457200" lvl="3" indent="-228600">
              <a:buClr>
                <a:srgbClr val="CC3300"/>
              </a:buClr>
              <a:buFont typeface="Wingdings" pitchFamily="2" charset="2"/>
              <a:buChar char="Ø"/>
              <a:defRPr/>
            </a:pPr>
            <a:r>
              <a:rPr lang="en-US" sz="1000" dirty="0">
                <a:solidFill>
                  <a:schemeClr val="tx2"/>
                </a:solidFill>
              </a:rPr>
              <a:t>Modify permissions for </a:t>
            </a:r>
            <a:r>
              <a:rPr lang="en-US" sz="1000" dirty="0" smtClean="0">
                <a:solidFill>
                  <a:schemeClr val="tx2"/>
                </a:solidFill>
              </a:rPr>
              <a:t>users </a:t>
            </a:r>
            <a:r>
              <a:rPr lang="en-US" sz="1000" dirty="0">
                <a:solidFill>
                  <a:schemeClr val="tx2"/>
                </a:solidFill>
              </a:rPr>
              <a:t>within the system</a:t>
            </a:r>
          </a:p>
          <a:p>
            <a:pPr marL="457200" lvl="3" indent="-228600">
              <a:buClr>
                <a:srgbClr val="CC3300"/>
              </a:buClr>
              <a:buFont typeface="Wingdings" pitchFamily="2" charset="2"/>
              <a:buChar char="Ø"/>
              <a:defRPr/>
            </a:pPr>
            <a:r>
              <a:rPr lang="en-US" sz="1000" dirty="0" smtClean="0">
                <a:solidFill>
                  <a:schemeClr val="tx2"/>
                </a:solidFill>
              </a:rPr>
              <a:t>Administrative-level access or other unrestricted </a:t>
            </a:r>
            <a:r>
              <a:rPr lang="en-US" sz="1000" dirty="0">
                <a:solidFill>
                  <a:schemeClr val="tx2"/>
                </a:solidFill>
              </a:rPr>
              <a:t>access to modify system level settings</a:t>
            </a:r>
          </a:p>
          <a:p>
            <a:pPr marL="228600" lvl="2" indent="0">
              <a:buClr>
                <a:srgbClr val="CC3300"/>
              </a:buClr>
              <a:buNone/>
              <a:defRPr/>
            </a:pPr>
            <a:endParaRPr lang="en-US" sz="400" dirty="0">
              <a:solidFill>
                <a:schemeClr val="tx2"/>
              </a:solidFill>
            </a:endParaRPr>
          </a:p>
          <a:p>
            <a:pPr marL="228600" lvl="2" indent="0">
              <a:buClr>
                <a:srgbClr val="CC3300"/>
              </a:buClr>
              <a:buNone/>
              <a:defRPr/>
            </a:pPr>
            <a:r>
              <a:rPr lang="en-US" sz="1000" b="1" dirty="0" smtClean="0">
                <a:solidFill>
                  <a:schemeClr val="tx2"/>
                </a:solidFill>
              </a:rPr>
              <a:t>Example:</a:t>
            </a:r>
            <a:r>
              <a:rPr lang="en-US" sz="1000" dirty="0" smtClean="0">
                <a:solidFill>
                  <a:schemeClr val="tx2"/>
                </a:solidFill>
              </a:rPr>
              <a:t> For </a:t>
            </a:r>
            <a:r>
              <a:rPr lang="en-US" sz="1000" b="1" dirty="0">
                <a:solidFill>
                  <a:schemeClr val="tx2"/>
                </a:solidFill>
              </a:rPr>
              <a:t>*nix</a:t>
            </a:r>
            <a:r>
              <a:rPr lang="en-US" sz="1000" dirty="0">
                <a:solidFill>
                  <a:schemeClr val="tx2"/>
                </a:solidFill>
              </a:rPr>
              <a:t>, this may include but is not limited to the following</a:t>
            </a:r>
            <a:r>
              <a:rPr lang="en-US" sz="1000" dirty="0" smtClean="0">
                <a:solidFill>
                  <a:schemeClr val="tx2"/>
                </a:solidFill>
              </a:rPr>
              <a:t>:</a:t>
            </a:r>
            <a:endParaRPr lang="en-US" sz="1000" dirty="0">
              <a:solidFill>
                <a:schemeClr val="tx2"/>
              </a:solidFill>
            </a:endParaRPr>
          </a:p>
          <a:p>
            <a:pPr marL="571500" lvl="4" indent="-209550">
              <a:buClr>
                <a:srgbClr val="CC3300"/>
              </a:buClr>
              <a:buFont typeface="Wingdings" pitchFamily="2" charset="2"/>
              <a:buChar char="Ø"/>
              <a:defRPr/>
            </a:pPr>
            <a:r>
              <a:rPr lang="en-US" sz="1000" dirty="0">
                <a:solidFill>
                  <a:schemeClr val="tx2"/>
                </a:solidFill>
              </a:rPr>
              <a:t>Root UID</a:t>
            </a:r>
          </a:p>
          <a:p>
            <a:pPr marL="571500" lvl="4" indent="-209550">
              <a:buClr>
                <a:srgbClr val="CC3300"/>
              </a:buClr>
              <a:buFont typeface="Wingdings" pitchFamily="2" charset="2"/>
              <a:buChar char="Ø"/>
              <a:defRPr/>
            </a:pPr>
            <a:r>
              <a:rPr lang="en-US" sz="1000" dirty="0">
                <a:solidFill>
                  <a:schemeClr val="tx2"/>
                </a:solidFill>
              </a:rPr>
              <a:t>Root GID</a:t>
            </a:r>
          </a:p>
          <a:p>
            <a:pPr marL="571500" lvl="4" indent="-209550">
              <a:buClr>
                <a:srgbClr val="CC3300"/>
              </a:buClr>
              <a:buFont typeface="Wingdings" pitchFamily="2" charset="2"/>
              <a:buChar char="Ø"/>
              <a:defRPr/>
            </a:pPr>
            <a:r>
              <a:rPr lang="en-US" sz="1000" dirty="0">
                <a:solidFill>
                  <a:schemeClr val="tx2"/>
                </a:solidFill>
              </a:rPr>
              <a:t>PowerBroker group (ex: group 9999)</a:t>
            </a:r>
          </a:p>
          <a:p>
            <a:pPr marL="571500" lvl="4" indent="-209550">
              <a:buClr>
                <a:srgbClr val="CC3300"/>
              </a:buClr>
              <a:buFont typeface="Wingdings" pitchFamily="2" charset="2"/>
              <a:buChar char="Ø"/>
              <a:defRPr/>
            </a:pPr>
            <a:r>
              <a:rPr lang="en-US" sz="1000" dirty="0">
                <a:solidFill>
                  <a:schemeClr val="tx2"/>
                </a:solidFill>
              </a:rPr>
              <a:t>ldap sudo role which allows user to sudo to root</a:t>
            </a:r>
          </a:p>
          <a:p>
            <a:pPr marL="571500" lvl="4" indent="-209550">
              <a:buClr>
                <a:srgbClr val="CC3300"/>
              </a:buClr>
              <a:buFont typeface="Wingdings" pitchFamily="2" charset="2"/>
              <a:buChar char="Ø"/>
              <a:defRPr/>
            </a:pPr>
            <a:r>
              <a:rPr lang="en-US" sz="1000" dirty="0">
                <a:solidFill>
                  <a:schemeClr val="tx2"/>
                </a:solidFill>
              </a:rPr>
              <a:t>Legacy systems, suroot permission</a:t>
            </a:r>
          </a:p>
          <a:p>
            <a:pPr marL="228600" lvl="2" indent="0">
              <a:buClr>
                <a:srgbClr val="CC3300"/>
              </a:buClr>
              <a:buNone/>
              <a:defRPr/>
            </a:pPr>
            <a:r>
              <a:rPr lang="en-US" sz="1000" b="1" dirty="0" smtClean="0">
                <a:solidFill>
                  <a:schemeClr val="tx2"/>
                </a:solidFill>
              </a:rPr>
              <a:t>Example</a:t>
            </a:r>
            <a:r>
              <a:rPr lang="en-US" sz="1000" dirty="0" smtClean="0">
                <a:solidFill>
                  <a:schemeClr val="tx2"/>
                </a:solidFill>
              </a:rPr>
              <a:t>: For </a:t>
            </a:r>
            <a:r>
              <a:rPr lang="en-US" sz="1000" b="1" dirty="0">
                <a:solidFill>
                  <a:schemeClr val="tx2"/>
                </a:solidFill>
              </a:rPr>
              <a:t>Windows</a:t>
            </a:r>
            <a:r>
              <a:rPr lang="en-US" sz="1000" dirty="0">
                <a:solidFill>
                  <a:schemeClr val="tx2"/>
                </a:solidFill>
              </a:rPr>
              <a:t>, this may include but is not limited to the following</a:t>
            </a:r>
            <a:r>
              <a:rPr lang="en-US" sz="1000" dirty="0" smtClean="0">
                <a:solidFill>
                  <a:schemeClr val="tx2"/>
                </a:solidFill>
              </a:rPr>
              <a:t>:</a:t>
            </a:r>
            <a:endParaRPr lang="en-US" sz="1000" dirty="0">
              <a:solidFill>
                <a:schemeClr val="tx2"/>
              </a:solidFill>
            </a:endParaRPr>
          </a:p>
          <a:p>
            <a:pPr marL="571500" lvl="4" indent="-209550">
              <a:buClr>
                <a:srgbClr val="CC3300"/>
              </a:buClr>
              <a:buFont typeface="Wingdings" pitchFamily="2" charset="2"/>
              <a:buChar char="Ø"/>
              <a:defRPr/>
            </a:pPr>
            <a:r>
              <a:rPr lang="en-US" sz="1000" dirty="0">
                <a:solidFill>
                  <a:schemeClr val="tx2"/>
                </a:solidFill>
              </a:rPr>
              <a:t>Any member, including members of sub-groups, of the Local Administrators group on the windows server</a:t>
            </a:r>
          </a:p>
          <a:p>
            <a:pPr marL="571500" lvl="4" indent="-209550">
              <a:buClr>
                <a:srgbClr val="CC3300"/>
              </a:buClr>
              <a:buFont typeface="Wingdings" pitchFamily="2" charset="2"/>
              <a:buChar char="Ø"/>
              <a:defRPr/>
            </a:pPr>
            <a:r>
              <a:rPr lang="en-US" sz="1000" dirty="0">
                <a:solidFill>
                  <a:schemeClr val="tx2"/>
                </a:solidFill>
              </a:rPr>
              <a:t>Any member, including members of sub-groups, of the Administrators group in each of the domains. Example: in most of the domains, the Domain Admins group is a sub-group of the Administrators group. In some domains there are other groups (ex: L3 Domain Controller Admins, or Enterprise </a:t>
            </a:r>
            <a:r>
              <a:rPr lang="en-US" sz="1000" dirty="0"/>
              <a:t>Admins)</a:t>
            </a:r>
          </a:p>
        </p:txBody>
      </p:sp>
      <p:sp>
        <p:nvSpPr>
          <p:cNvPr id="8" name="Rectangle 22"/>
          <p:cNvSpPr>
            <a:spLocks noChangeArrowheads="1"/>
          </p:cNvSpPr>
          <p:nvPr/>
        </p:nvSpPr>
        <p:spPr bwMode="auto">
          <a:xfrm>
            <a:off x="342900" y="100012"/>
            <a:ext cx="8459788"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lnSpc>
                <a:spcPct val="90000"/>
              </a:lnSpc>
              <a:spcBef>
                <a:spcPct val="0"/>
              </a:spcBef>
              <a:buClrTx/>
            </a:pPr>
            <a:r>
              <a:rPr lang="en-US" sz="3200" b="1" dirty="0">
                <a:solidFill>
                  <a:srgbClr val="1E4191"/>
                </a:solidFill>
              </a:rPr>
              <a:t>Highly Privileged Access (HPA) </a:t>
            </a:r>
            <a:r>
              <a:rPr lang="en-US" sz="3200" b="1" dirty="0" smtClean="0">
                <a:solidFill>
                  <a:srgbClr val="1E4191"/>
                </a:solidFill>
              </a:rPr>
              <a:t>Definitions</a:t>
            </a:r>
            <a:r>
              <a:rPr lang="en-US" sz="3200" b="1" dirty="0"/>
              <a:t> </a:t>
            </a:r>
            <a:r>
              <a:rPr lang="en-US" sz="3200" b="1" dirty="0" smtClean="0"/>
              <a:t>-</a:t>
            </a:r>
            <a:endParaRPr lang="en-US" sz="3200" b="1" dirty="0" smtClean="0">
              <a:solidFill>
                <a:srgbClr val="1E4191"/>
              </a:solidFill>
            </a:endParaRPr>
          </a:p>
          <a:p>
            <a:pPr algn="ctr">
              <a:lnSpc>
                <a:spcPct val="90000"/>
              </a:lnSpc>
              <a:spcBef>
                <a:spcPct val="0"/>
              </a:spcBef>
              <a:buClrTx/>
            </a:pPr>
            <a:r>
              <a:rPr lang="en-US" sz="1100" b="0" dirty="0" smtClean="0">
                <a:solidFill>
                  <a:srgbClr val="1E4191"/>
                </a:solidFill>
              </a:rPr>
              <a:t>(</a:t>
            </a:r>
            <a:r>
              <a:rPr lang="en-US" sz="1100" b="0" dirty="0">
                <a:solidFill>
                  <a:srgbClr val="1E4191"/>
                </a:solidFill>
              </a:rPr>
              <a:t>applies to non ISS managed assets only (business managed infrastructure)</a:t>
            </a:r>
          </a:p>
          <a:p>
            <a:pPr algn="l">
              <a:lnSpc>
                <a:spcPct val="90000"/>
              </a:lnSpc>
              <a:spcBef>
                <a:spcPct val="0"/>
              </a:spcBef>
              <a:buClrTx/>
            </a:pPr>
            <a:endParaRPr lang="en-US" sz="3200" b="0" dirty="0">
              <a:solidFill>
                <a:srgbClr val="1E4191"/>
              </a:solidFill>
            </a:endParaRPr>
          </a:p>
        </p:txBody>
      </p:sp>
    </p:spTree>
    <p:extLst>
      <p:ext uri="{BB962C8B-B14F-4D97-AF65-F5344CB8AC3E}">
        <p14:creationId xmlns:p14="http://schemas.microsoft.com/office/powerpoint/2010/main" val="37857423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900" y="685801"/>
            <a:ext cx="8572500" cy="5791199"/>
          </a:xfrm>
        </p:spPr>
        <p:style>
          <a:lnRef idx="2">
            <a:schemeClr val="dk1"/>
          </a:lnRef>
          <a:fillRef idx="1">
            <a:schemeClr val="lt1"/>
          </a:fillRef>
          <a:effectRef idx="0">
            <a:schemeClr val="dk1"/>
          </a:effectRef>
          <a:fontRef idx="minor">
            <a:schemeClr val="dk1"/>
          </a:fontRef>
        </p:style>
        <p:txBody>
          <a:bodyPr>
            <a:noAutofit/>
          </a:bodyPr>
          <a:lstStyle/>
          <a:p>
            <a:pPr marL="381000" indent="-381000">
              <a:buClr>
                <a:srgbClr val="CC3300"/>
              </a:buClr>
              <a:defRPr/>
            </a:pPr>
            <a:r>
              <a:rPr lang="en-US" sz="1400" b="1" dirty="0" smtClean="0">
                <a:solidFill>
                  <a:schemeClr val="tx2"/>
                </a:solidFill>
              </a:rPr>
              <a:t>Scope Finalization:</a:t>
            </a:r>
            <a:endParaRPr lang="en-US" sz="1400" b="1" dirty="0">
              <a:solidFill>
                <a:schemeClr val="tx2"/>
              </a:solidFill>
            </a:endParaRPr>
          </a:p>
          <a:p>
            <a:pPr marL="228600" indent="-228600">
              <a:buClr>
                <a:srgbClr val="CC3300"/>
              </a:buClr>
              <a:buFont typeface="Wingdings" pitchFamily="2" charset="2"/>
              <a:buChar char="Ø"/>
              <a:defRPr/>
            </a:pPr>
            <a:r>
              <a:rPr lang="en-US" sz="1000" dirty="0" smtClean="0">
                <a:solidFill>
                  <a:schemeClr val="tx2"/>
                </a:solidFill>
              </a:rPr>
              <a:t>Based on our previous quarter review we finalize the scope once we receive the scope file from the client</a:t>
            </a:r>
            <a:endParaRPr lang="en-US" sz="1000" dirty="0">
              <a:solidFill>
                <a:schemeClr val="tx2"/>
              </a:solidFill>
            </a:endParaRPr>
          </a:p>
          <a:p>
            <a:pPr marL="457200" lvl="2" indent="-228600">
              <a:spcBef>
                <a:spcPct val="0"/>
              </a:spcBef>
              <a:buClr>
                <a:srgbClr val="CC3300"/>
              </a:buClr>
              <a:buFont typeface="Wingdings" pitchFamily="2" charset="2"/>
              <a:buChar char="Ø"/>
              <a:defRPr/>
            </a:pPr>
            <a:r>
              <a:rPr lang="en-US" sz="1000" dirty="0" smtClean="0">
                <a:solidFill>
                  <a:schemeClr val="tx2"/>
                </a:solidFill>
              </a:rPr>
              <a:t>Check for the Asset owner and additional contact details</a:t>
            </a:r>
          </a:p>
          <a:p>
            <a:pPr marL="457200" lvl="2" indent="-228600">
              <a:spcBef>
                <a:spcPct val="0"/>
              </a:spcBef>
              <a:buClr>
                <a:srgbClr val="CC3300"/>
              </a:buClr>
              <a:buFont typeface="Wingdings" pitchFamily="2" charset="2"/>
              <a:buChar char="Ø"/>
              <a:defRPr/>
            </a:pPr>
            <a:r>
              <a:rPr lang="en-US" sz="1000" dirty="0" smtClean="0">
                <a:solidFill>
                  <a:schemeClr val="tx2"/>
                </a:solidFill>
              </a:rPr>
              <a:t>Check for the activeness of the asset</a:t>
            </a:r>
          </a:p>
          <a:p>
            <a:pPr marL="457200" lvl="2" indent="-228600">
              <a:spcBef>
                <a:spcPct val="0"/>
              </a:spcBef>
              <a:buClr>
                <a:srgbClr val="CC3300"/>
              </a:buClr>
              <a:buFont typeface="Wingdings" pitchFamily="2" charset="2"/>
              <a:buChar char="Ø"/>
              <a:defRPr/>
            </a:pPr>
            <a:r>
              <a:rPr lang="en-US" sz="1000" dirty="0" smtClean="0">
                <a:solidFill>
                  <a:schemeClr val="tx2"/>
                </a:solidFill>
              </a:rPr>
              <a:t>Check weather the application was marked as out of scope or NO HPA users, if so then we are excluding that application from the review.</a:t>
            </a:r>
            <a:endParaRPr lang="en-US" sz="1000" dirty="0">
              <a:solidFill>
                <a:schemeClr val="tx2"/>
              </a:solidFill>
            </a:endParaRPr>
          </a:p>
          <a:p>
            <a:pPr marL="381000" indent="-381000">
              <a:buClr>
                <a:srgbClr val="CC3300"/>
              </a:buClr>
              <a:defRPr/>
            </a:pPr>
            <a:endParaRPr lang="en-US" sz="1400" b="1" dirty="0" smtClean="0">
              <a:solidFill>
                <a:schemeClr val="tx2"/>
              </a:solidFill>
            </a:endParaRPr>
          </a:p>
          <a:p>
            <a:pPr marL="381000" indent="-381000">
              <a:buClr>
                <a:srgbClr val="CC3300"/>
              </a:buClr>
              <a:defRPr/>
            </a:pPr>
            <a:r>
              <a:rPr lang="en-US" sz="1400" b="1" dirty="0" smtClean="0">
                <a:solidFill>
                  <a:schemeClr val="tx2"/>
                </a:solidFill>
              </a:rPr>
              <a:t>Upload Sheet Creation:</a:t>
            </a:r>
            <a:endParaRPr lang="en-US" sz="1400" b="1" dirty="0">
              <a:solidFill>
                <a:schemeClr val="tx2"/>
              </a:solidFill>
            </a:endParaRPr>
          </a:p>
          <a:p>
            <a:pPr marL="228600" indent="-228600">
              <a:buClr>
                <a:srgbClr val="CC3300"/>
              </a:buClr>
              <a:buFont typeface="Wingdings" pitchFamily="2" charset="2"/>
              <a:buChar char="Ø"/>
              <a:defRPr/>
            </a:pPr>
            <a:r>
              <a:rPr lang="en-US" sz="1000" dirty="0" smtClean="0">
                <a:solidFill>
                  <a:schemeClr val="tx2"/>
                </a:solidFill>
              </a:rPr>
              <a:t>Once the scope is finalized we upload the list of application with all other data into the support central to kick off the review.</a:t>
            </a:r>
            <a:endParaRPr lang="en-US" sz="1000" dirty="0">
              <a:solidFill>
                <a:schemeClr val="tx2"/>
              </a:solidFill>
            </a:endParaRPr>
          </a:p>
          <a:p>
            <a:pPr marL="457200" lvl="3" indent="-228600">
              <a:buClr>
                <a:srgbClr val="CC3300"/>
              </a:buClr>
              <a:buFont typeface="Wingdings" pitchFamily="2" charset="2"/>
              <a:buChar char="Ø"/>
              <a:defRPr/>
            </a:pPr>
            <a:r>
              <a:rPr lang="en-US" sz="1000" b="1" dirty="0" smtClean="0">
                <a:solidFill>
                  <a:schemeClr val="tx2"/>
                </a:solidFill>
              </a:rPr>
              <a:t>Requester SSO</a:t>
            </a:r>
            <a:r>
              <a:rPr lang="en-US" sz="1000" dirty="0" smtClean="0">
                <a:solidFill>
                  <a:schemeClr val="tx2"/>
                </a:solidFill>
              </a:rPr>
              <a:t> should be the PMO assigned person to that application</a:t>
            </a:r>
          </a:p>
          <a:p>
            <a:pPr marL="457200" lvl="3" indent="-228600">
              <a:buClr>
                <a:srgbClr val="CC3300"/>
              </a:buClr>
              <a:buFont typeface="Wingdings" pitchFamily="2" charset="2"/>
              <a:buChar char="Ø"/>
              <a:defRPr/>
            </a:pPr>
            <a:r>
              <a:rPr lang="en-US" sz="1000" b="1" dirty="0" smtClean="0">
                <a:solidFill>
                  <a:schemeClr val="tx2"/>
                </a:solidFill>
              </a:rPr>
              <a:t>Asset Id </a:t>
            </a:r>
            <a:r>
              <a:rPr lang="en-US" sz="1000" dirty="0" smtClean="0">
                <a:solidFill>
                  <a:schemeClr val="tx2"/>
                </a:solidFill>
              </a:rPr>
              <a:t>to </a:t>
            </a:r>
            <a:r>
              <a:rPr lang="en-US" sz="1000" b="1" dirty="0" smtClean="0">
                <a:solidFill>
                  <a:schemeClr val="tx2"/>
                </a:solidFill>
              </a:rPr>
              <a:t>Asset type</a:t>
            </a:r>
            <a:r>
              <a:rPr lang="en-US" sz="1000" dirty="0" smtClean="0">
                <a:solidFill>
                  <a:schemeClr val="tx2"/>
                </a:solidFill>
              </a:rPr>
              <a:t> get the information from the scope file.</a:t>
            </a:r>
          </a:p>
          <a:p>
            <a:pPr marL="457200" lvl="3" indent="-228600">
              <a:buClr>
                <a:srgbClr val="CC3300"/>
              </a:buClr>
              <a:buFont typeface="Wingdings" pitchFamily="2" charset="2"/>
              <a:buChar char="Ø"/>
              <a:defRPr/>
            </a:pPr>
            <a:r>
              <a:rPr lang="en-US" sz="1000" b="1" dirty="0" smtClean="0">
                <a:solidFill>
                  <a:schemeClr val="tx2"/>
                </a:solidFill>
              </a:rPr>
              <a:t>Audit year </a:t>
            </a:r>
            <a:r>
              <a:rPr lang="en-US" sz="1000" dirty="0" smtClean="0">
                <a:solidFill>
                  <a:schemeClr val="tx2"/>
                </a:solidFill>
              </a:rPr>
              <a:t>should be Quarter + Year (Ex: Q1 2017)</a:t>
            </a:r>
          </a:p>
          <a:p>
            <a:pPr marL="457200" lvl="3" indent="-228600">
              <a:buClr>
                <a:srgbClr val="CC3300"/>
              </a:buClr>
              <a:buFont typeface="Wingdings" pitchFamily="2" charset="2"/>
              <a:buChar char="Ø"/>
              <a:defRPr/>
            </a:pPr>
            <a:r>
              <a:rPr lang="en-US" sz="1000" b="1" dirty="0" smtClean="0">
                <a:solidFill>
                  <a:schemeClr val="tx2"/>
                </a:solidFill>
              </a:rPr>
              <a:t>Access Management Team contacts  </a:t>
            </a:r>
            <a:r>
              <a:rPr lang="en-US" sz="1000" dirty="0" smtClean="0">
                <a:solidFill>
                  <a:schemeClr val="tx2"/>
                </a:solidFill>
              </a:rPr>
              <a:t>- SSO separated by comma and space – who ever needs access to the workflow their SSO should be given here</a:t>
            </a:r>
          </a:p>
          <a:p>
            <a:pPr marL="457200" lvl="3" indent="-228600">
              <a:buClr>
                <a:srgbClr val="CC3300"/>
              </a:buClr>
              <a:buFont typeface="Wingdings" pitchFamily="2" charset="2"/>
              <a:buChar char="Ø"/>
              <a:defRPr/>
            </a:pPr>
            <a:r>
              <a:rPr lang="en-US" sz="1000" b="1" dirty="0" smtClean="0">
                <a:solidFill>
                  <a:schemeClr val="tx2"/>
                </a:solidFill>
              </a:rPr>
              <a:t>Due Date </a:t>
            </a:r>
            <a:r>
              <a:rPr lang="en-US" sz="1000" dirty="0" smtClean="0">
                <a:solidFill>
                  <a:schemeClr val="tx2"/>
                </a:solidFill>
              </a:rPr>
              <a:t>– Review due date common to all type of reviews.</a:t>
            </a:r>
          </a:p>
          <a:p>
            <a:pPr marL="457200" lvl="3">
              <a:buClr>
                <a:srgbClr val="CC3300"/>
              </a:buClr>
              <a:buFont typeface="Wingdings" pitchFamily="2" charset="2"/>
              <a:buChar char="Ø"/>
              <a:defRPr/>
            </a:pPr>
            <a:r>
              <a:rPr lang="en-US" sz="1000" dirty="0">
                <a:solidFill>
                  <a:schemeClr val="tx2"/>
                </a:solidFill>
              </a:rPr>
              <a:t>Baseline Annual(*), HPA(*), IT SOD - Quarterly(*), CBI - Quarterly(*), HPA </a:t>
            </a:r>
            <a:r>
              <a:rPr lang="en-US" sz="1000" dirty="0" smtClean="0">
                <a:solidFill>
                  <a:schemeClr val="tx2"/>
                </a:solidFill>
              </a:rPr>
              <a:t>ERP – which ever review is applicable in that particular column give it as  </a:t>
            </a:r>
            <a:r>
              <a:rPr lang="en-US" sz="1000" b="1" dirty="0" smtClean="0">
                <a:solidFill>
                  <a:schemeClr val="tx2"/>
                </a:solidFill>
              </a:rPr>
              <a:t>Yes  </a:t>
            </a:r>
            <a:r>
              <a:rPr lang="en-US" sz="1000" dirty="0" smtClean="0">
                <a:solidFill>
                  <a:schemeClr val="tx2"/>
                </a:solidFill>
              </a:rPr>
              <a:t>or else</a:t>
            </a:r>
            <a:r>
              <a:rPr lang="en-US" sz="1000" b="1" dirty="0" smtClean="0">
                <a:solidFill>
                  <a:schemeClr val="tx2"/>
                </a:solidFill>
              </a:rPr>
              <a:t> No </a:t>
            </a:r>
          </a:p>
          <a:p>
            <a:pPr marL="457200" lvl="3">
              <a:buClr>
                <a:srgbClr val="CC3300"/>
              </a:buClr>
              <a:buFont typeface="Wingdings" pitchFamily="2" charset="2"/>
              <a:buChar char="Ø"/>
              <a:defRPr/>
            </a:pPr>
            <a:r>
              <a:rPr lang="en-US" sz="1000" b="1" dirty="0" smtClean="0">
                <a:solidFill>
                  <a:schemeClr val="tx2"/>
                </a:solidFill>
              </a:rPr>
              <a:t>Applicable Review – </a:t>
            </a:r>
            <a:r>
              <a:rPr lang="en-US" sz="1000" dirty="0" smtClean="0">
                <a:solidFill>
                  <a:schemeClr val="tx2"/>
                </a:solidFill>
              </a:rPr>
              <a:t>need to mention the type of reviews applicable for the Asset (Ex: HPA, CBI)</a:t>
            </a:r>
          </a:p>
          <a:p>
            <a:pPr marL="457200" lvl="3">
              <a:buClr>
                <a:srgbClr val="CC3300"/>
              </a:buClr>
              <a:buFont typeface="Wingdings" pitchFamily="2" charset="2"/>
              <a:buChar char="Ø"/>
              <a:defRPr/>
            </a:pPr>
            <a:r>
              <a:rPr lang="en-US" sz="1000" dirty="0" smtClean="0">
                <a:solidFill>
                  <a:schemeClr val="tx2"/>
                </a:solidFill>
              </a:rPr>
              <a:t>Attached is the sample upload data</a:t>
            </a:r>
          </a:p>
          <a:p>
            <a:pPr marL="228600" lvl="3" indent="0">
              <a:buClr>
                <a:srgbClr val="CC3300"/>
              </a:buClr>
              <a:buNone/>
              <a:defRPr/>
            </a:pPr>
            <a:endParaRPr lang="en-US" sz="1000" dirty="0" smtClean="0">
              <a:solidFill>
                <a:schemeClr val="tx2"/>
              </a:solidFill>
            </a:endParaRPr>
          </a:p>
          <a:p>
            <a:pPr marL="457200" lvl="3">
              <a:buClr>
                <a:srgbClr val="CC3300"/>
              </a:buClr>
              <a:buFont typeface="Wingdings" pitchFamily="2" charset="2"/>
              <a:buChar char="Ø"/>
              <a:defRPr/>
            </a:pPr>
            <a:endParaRPr lang="en-US" sz="1000" b="1"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00050" lvl="3" indent="-171450">
              <a:buClr>
                <a:srgbClr val="CC3300"/>
              </a:buClr>
              <a:buFont typeface="Wingdings" panose="05000000000000000000" pitchFamily="2" charset="2"/>
              <a:buChar char="Ø"/>
              <a:defRPr/>
            </a:pPr>
            <a:r>
              <a:rPr lang="en-US" sz="1000" dirty="0" smtClean="0">
                <a:solidFill>
                  <a:schemeClr val="tx2"/>
                </a:solidFill>
              </a:rPr>
              <a:t>Attached </a:t>
            </a:r>
            <a:r>
              <a:rPr lang="en-US" sz="1000" dirty="0">
                <a:solidFill>
                  <a:schemeClr val="tx2"/>
                </a:solidFill>
              </a:rPr>
              <a:t>is the document showing how to upload the data sheet to the support central </a:t>
            </a:r>
            <a:r>
              <a:rPr lang="en-US" sz="1000" dirty="0" smtClean="0">
                <a:solidFill>
                  <a:schemeClr val="tx2"/>
                </a:solidFill>
              </a:rPr>
              <a:t>workflow</a:t>
            </a:r>
          </a:p>
          <a:p>
            <a:pPr marL="457200" lvl="3" indent="-228600">
              <a:buClr>
                <a:srgbClr val="CC3300"/>
              </a:buClr>
              <a:buFont typeface="Wingdings" pitchFamily="2" charset="2"/>
              <a:buChar char="Ø"/>
              <a:defRPr/>
            </a:pPr>
            <a:endParaRPr lang="en-US" sz="1000" dirty="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a:solidFill>
                <a:schemeClr val="tx2"/>
              </a:solidFill>
            </a:endParaRPr>
          </a:p>
          <a:p>
            <a:pPr marL="457200" lvl="3" indent="-228600">
              <a:buClr>
                <a:srgbClr val="CC3300"/>
              </a:buClr>
              <a:buFont typeface="Wingdings" pitchFamily="2" charset="2"/>
              <a:buChar char="Ø"/>
              <a:defRPr/>
            </a:pPr>
            <a:endParaRPr lang="en-US" sz="1000" dirty="0">
              <a:solidFill>
                <a:schemeClr val="tx2"/>
              </a:solidFill>
            </a:endParaRPr>
          </a:p>
          <a:p>
            <a:pPr marL="457200" lvl="3" indent="-228600">
              <a:buClr>
                <a:srgbClr val="CC3300"/>
              </a:buClr>
              <a:buFont typeface="Wingdings" pitchFamily="2" charset="2"/>
              <a:buChar char="Ø"/>
              <a:defRPr/>
            </a:pPr>
            <a:endParaRPr lang="en-US" sz="1000" dirty="0">
              <a:solidFill>
                <a:schemeClr val="tx2"/>
              </a:solidFill>
            </a:endParaRPr>
          </a:p>
          <a:p>
            <a:pPr marL="228600" lvl="3" indent="0">
              <a:buClr>
                <a:srgbClr val="CC3300"/>
              </a:buClr>
              <a:buNone/>
              <a:defRPr/>
            </a:pPr>
            <a:endParaRPr lang="en-US" sz="1000" dirty="0" smtClean="0">
              <a:solidFill>
                <a:schemeClr val="tx2"/>
              </a:solidFill>
            </a:endParaRPr>
          </a:p>
          <a:p>
            <a:pPr marL="228600" lvl="3" indent="0">
              <a:buClr>
                <a:srgbClr val="CC3300"/>
              </a:buClr>
              <a:buNone/>
              <a:defRPr/>
            </a:pPr>
            <a:endParaRPr lang="en-US" sz="1000" dirty="0">
              <a:solidFill>
                <a:schemeClr val="tx2"/>
              </a:solidFill>
            </a:endParaRPr>
          </a:p>
        </p:txBody>
      </p:sp>
      <p:sp>
        <p:nvSpPr>
          <p:cNvPr id="8" name="Rectangle 22"/>
          <p:cNvSpPr>
            <a:spLocks noChangeArrowheads="1"/>
          </p:cNvSpPr>
          <p:nvPr/>
        </p:nvSpPr>
        <p:spPr bwMode="auto">
          <a:xfrm>
            <a:off x="342900" y="100012"/>
            <a:ext cx="8459788"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lnSpc>
                <a:spcPct val="90000"/>
              </a:lnSpc>
              <a:spcBef>
                <a:spcPct val="0"/>
              </a:spcBef>
              <a:buClrTx/>
            </a:pPr>
            <a:r>
              <a:rPr lang="en-US" sz="3200" b="1" dirty="0" smtClean="0">
                <a:solidFill>
                  <a:srgbClr val="1E4191"/>
                </a:solidFill>
              </a:rPr>
              <a:t>HPA Activities</a:t>
            </a:r>
            <a:r>
              <a:rPr lang="en-US" sz="3200" b="1" dirty="0" smtClean="0"/>
              <a:t> </a:t>
            </a:r>
            <a:endParaRPr lang="en-US" sz="3200" b="1" dirty="0" smtClean="0">
              <a:solidFill>
                <a:srgbClr val="1E4191"/>
              </a:solidFill>
            </a:endParaRPr>
          </a:p>
          <a:p>
            <a:pPr algn="ctr">
              <a:lnSpc>
                <a:spcPct val="90000"/>
              </a:lnSpc>
              <a:spcBef>
                <a:spcPct val="0"/>
              </a:spcBef>
              <a:buClrTx/>
            </a:pPr>
            <a:endParaRPr lang="en-US" sz="1100" b="0" dirty="0">
              <a:solidFill>
                <a:srgbClr val="1E4191"/>
              </a:solidFill>
            </a:endParaRPr>
          </a:p>
          <a:p>
            <a:pPr algn="l">
              <a:lnSpc>
                <a:spcPct val="90000"/>
              </a:lnSpc>
              <a:spcBef>
                <a:spcPct val="0"/>
              </a:spcBef>
              <a:buClrTx/>
            </a:pPr>
            <a:endParaRPr lang="en-US" sz="3200" b="0" dirty="0">
              <a:solidFill>
                <a:srgbClr val="1E4191"/>
              </a:solidFill>
            </a:endParaRPr>
          </a:p>
        </p:txBody>
      </p:sp>
      <p:graphicFrame>
        <p:nvGraphicFramePr>
          <p:cNvPr id="2" name="Object 1"/>
          <p:cNvGraphicFramePr>
            <a:graphicFrameLocks noChangeAspect="1"/>
          </p:cNvGraphicFramePr>
          <p:nvPr>
            <p:extLst>
              <p:ext uri="{D42A27DB-BD31-4B8C-83A1-F6EECF244321}">
                <p14:modId xmlns:p14="http://schemas.microsoft.com/office/powerpoint/2010/main" val="3546129088"/>
              </p:ext>
            </p:extLst>
          </p:nvPr>
        </p:nvGraphicFramePr>
        <p:xfrm>
          <a:off x="990600" y="4038600"/>
          <a:ext cx="914400" cy="771525"/>
        </p:xfrm>
        <a:graphic>
          <a:graphicData uri="http://schemas.openxmlformats.org/presentationml/2006/ole">
            <mc:AlternateContent xmlns:mc="http://schemas.openxmlformats.org/markup-compatibility/2006">
              <mc:Choice xmlns:v="urn:schemas-microsoft-com:vml" Requires="v">
                <p:oleObj spid="_x0000_s1070" name="Worksheet" showAsIcon="1" r:id="rId4" imgW="914400" imgH="771480" progId="Excel.Sheet.8">
                  <p:embed/>
                </p:oleObj>
              </mc:Choice>
              <mc:Fallback>
                <p:oleObj name="Worksheet" showAsIcon="1" r:id="rId4" imgW="914400" imgH="771480" progId="Excel.Sheet.8">
                  <p:embed/>
                  <p:pic>
                    <p:nvPicPr>
                      <p:cNvPr id="0" name=""/>
                      <p:cNvPicPr/>
                      <p:nvPr/>
                    </p:nvPicPr>
                    <p:blipFill>
                      <a:blip r:embed="rId5"/>
                      <a:stretch>
                        <a:fillRect/>
                      </a:stretch>
                    </p:blipFill>
                    <p:spPr>
                      <a:xfrm>
                        <a:off x="990600" y="4038600"/>
                        <a:ext cx="914400" cy="771525"/>
                      </a:xfrm>
                      <a:prstGeom prst="rect">
                        <a:avLst/>
                      </a:prstGeom>
                    </p:spPr>
                  </p:pic>
                </p:oleObj>
              </mc:Fallback>
            </mc:AlternateContent>
          </a:graphicData>
        </a:graphic>
      </p:graphicFrame>
      <p:graphicFrame>
        <p:nvGraphicFramePr>
          <p:cNvPr id="4" name="Object 3"/>
          <p:cNvGraphicFramePr>
            <a:graphicFrameLocks noChangeAspect="1"/>
          </p:cNvGraphicFramePr>
          <p:nvPr>
            <p:extLst>
              <p:ext uri="{D42A27DB-BD31-4B8C-83A1-F6EECF244321}">
                <p14:modId xmlns:p14="http://schemas.microsoft.com/office/powerpoint/2010/main" val="2348245951"/>
              </p:ext>
            </p:extLst>
          </p:nvPr>
        </p:nvGraphicFramePr>
        <p:xfrm>
          <a:off x="990600" y="5105400"/>
          <a:ext cx="914400" cy="771525"/>
        </p:xfrm>
        <a:graphic>
          <a:graphicData uri="http://schemas.openxmlformats.org/presentationml/2006/ole">
            <mc:AlternateContent xmlns:mc="http://schemas.openxmlformats.org/markup-compatibility/2006">
              <mc:Choice xmlns:v="urn:schemas-microsoft-com:vml" Requires="v">
                <p:oleObj spid="_x0000_s1071" name="Document" showAsIcon="1" r:id="rId6" imgW="914400" imgH="771480" progId="Word.Document.12">
                  <p:embed/>
                </p:oleObj>
              </mc:Choice>
              <mc:Fallback>
                <p:oleObj name="Document" showAsIcon="1" r:id="rId6" imgW="914400" imgH="771480" progId="Word.Document.12">
                  <p:embed/>
                  <p:pic>
                    <p:nvPicPr>
                      <p:cNvPr id="0" name=""/>
                      <p:cNvPicPr/>
                      <p:nvPr/>
                    </p:nvPicPr>
                    <p:blipFill>
                      <a:blip r:embed="rId7"/>
                      <a:stretch>
                        <a:fillRect/>
                      </a:stretch>
                    </p:blipFill>
                    <p:spPr>
                      <a:xfrm>
                        <a:off x="990600" y="510540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20043186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900" y="762000"/>
            <a:ext cx="8572500" cy="6019800"/>
          </a:xfrm>
        </p:spPr>
        <p:style>
          <a:lnRef idx="2">
            <a:schemeClr val="dk1"/>
          </a:lnRef>
          <a:fillRef idx="1">
            <a:schemeClr val="lt1"/>
          </a:fillRef>
          <a:effectRef idx="0">
            <a:schemeClr val="dk1"/>
          </a:effectRef>
          <a:fontRef idx="minor">
            <a:schemeClr val="dk1"/>
          </a:fontRef>
        </p:style>
        <p:txBody>
          <a:bodyPr>
            <a:noAutofit/>
          </a:bodyPr>
          <a:lstStyle/>
          <a:p>
            <a:pPr marL="381000" indent="-381000">
              <a:buClr>
                <a:srgbClr val="CC3300"/>
              </a:buClr>
              <a:defRPr/>
            </a:pPr>
            <a:r>
              <a:rPr lang="en-US" sz="1400" b="1" dirty="0" smtClean="0">
                <a:solidFill>
                  <a:schemeClr val="tx2"/>
                </a:solidFill>
              </a:rPr>
              <a:t>Score Card preparation:</a:t>
            </a:r>
            <a:endParaRPr lang="en-US" sz="1400" b="1" dirty="0">
              <a:solidFill>
                <a:schemeClr val="tx2"/>
              </a:solidFill>
            </a:endParaRPr>
          </a:p>
          <a:p>
            <a:pPr marL="228600" indent="-228600">
              <a:buClr>
                <a:srgbClr val="CC3300"/>
              </a:buClr>
              <a:buFont typeface="Wingdings" pitchFamily="2" charset="2"/>
              <a:buChar char="Ø"/>
              <a:defRPr/>
            </a:pPr>
            <a:r>
              <a:rPr lang="en-US" sz="1000" dirty="0" smtClean="0">
                <a:solidFill>
                  <a:schemeClr val="tx2"/>
                </a:solidFill>
              </a:rPr>
              <a:t>Based on the scope file we prepare the score card which includes:</a:t>
            </a:r>
            <a:endParaRPr lang="en-US" sz="1000" dirty="0">
              <a:solidFill>
                <a:schemeClr val="tx2"/>
              </a:solidFill>
            </a:endParaRPr>
          </a:p>
          <a:p>
            <a:pPr marL="457200" lvl="2">
              <a:spcBef>
                <a:spcPct val="0"/>
              </a:spcBef>
              <a:buClr>
                <a:srgbClr val="CC3300"/>
              </a:buClr>
              <a:buFont typeface="Wingdings" pitchFamily="2" charset="2"/>
              <a:buChar char="Ø"/>
              <a:defRPr/>
            </a:pPr>
            <a:r>
              <a:rPr lang="en-US" sz="1000" b="1" dirty="0">
                <a:solidFill>
                  <a:schemeClr val="tx2"/>
                </a:solidFill>
              </a:rPr>
              <a:t>Application </a:t>
            </a:r>
            <a:r>
              <a:rPr lang="en-US" sz="1000" b="1" dirty="0" smtClean="0">
                <a:solidFill>
                  <a:schemeClr val="tx2"/>
                </a:solidFill>
              </a:rPr>
              <a:t>Information </a:t>
            </a:r>
            <a:r>
              <a:rPr lang="en-US" sz="1000" dirty="0" smtClean="0">
                <a:solidFill>
                  <a:schemeClr val="tx2"/>
                </a:solidFill>
              </a:rPr>
              <a:t>- Application Name, Asset owner details, category, type etc..,</a:t>
            </a:r>
          </a:p>
          <a:p>
            <a:pPr marL="457200" lvl="2">
              <a:spcBef>
                <a:spcPct val="0"/>
              </a:spcBef>
              <a:buClr>
                <a:srgbClr val="CC3300"/>
              </a:buClr>
              <a:buFont typeface="Wingdings" pitchFamily="2" charset="2"/>
              <a:buChar char="Ø"/>
              <a:defRPr/>
            </a:pPr>
            <a:r>
              <a:rPr lang="en-US" sz="1000" b="1" dirty="0">
                <a:solidFill>
                  <a:schemeClr val="tx2"/>
                </a:solidFill>
              </a:rPr>
              <a:t>ACTIVE USER LIST </a:t>
            </a:r>
            <a:r>
              <a:rPr lang="en-US" sz="1000" b="1" dirty="0" smtClean="0">
                <a:solidFill>
                  <a:schemeClr val="tx2"/>
                </a:solidFill>
              </a:rPr>
              <a:t>COLLECTION </a:t>
            </a:r>
            <a:r>
              <a:rPr lang="en-US" sz="1000" dirty="0" smtClean="0">
                <a:solidFill>
                  <a:schemeClr val="tx2"/>
                </a:solidFill>
              </a:rPr>
              <a:t>– gives the information about the workflow status and user list and initial documentation.</a:t>
            </a:r>
          </a:p>
          <a:p>
            <a:pPr marL="457200" lvl="2">
              <a:spcBef>
                <a:spcPct val="0"/>
              </a:spcBef>
              <a:buClr>
                <a:srgbClr val="CC3300"/>
              </a:buClr>
              <a:buFont typeface="Wingdings" pitchFamily="2" charset="2"/>
              <a:buChar char="Ø"/>
              <a:defRPr/>
            </a:pPr>
            <a:r>
              <a:rPr lang="en-US" sz="1000" b="1" dirty="0">
                <a:solidFill>
                  <a:schemeClr val="tx2"/>
                </a:solidFill>
              </a:rPr>
              <a:t>OIA KICK </a:t>
            </a:r>
            <a:r>
              <a:rPr lang="en-US" sz="1000" b="1" dirty="0" smtClean="0">
                <a:solidFill>
                  <a:schemeClr val="tx2"/>
                </a:solidFill>
              </a:rPr>
              <a:t>OFF – </a:t>
            </a:r>
            <a:r>
              <a:rPr lang="en-US" sz="1000" dirty="0" smtClean="0">
                <a:solidFill>
                  <a:schemeClr val="tx2"/>
                </a:solidFill>
              </a:rPr>
              <a:t>for the application for which AUL is complete we create the master sheet and kick off the review through OIA – this gives the </a:t>
            </a:r>
            <a:r>
              <a:rPr lang="en-US" sz="1000" dirty="0" err="1" smtClean="0">
                <a:solidFill>
                  <a:schemeClr val="tx2"/>
                </a:solidFill>
              </a:rPr>
              <a:t>infoemtion</a:t>
            </a:r>
            <a:r>
              <a:rPr lang="en-US" sz="1000" dirty="0" smtClean="0">
                <a:solidFill>
                  <a:schemeClr val="tx2"/>
                </a:solidFill>
              </a:rPr>
              <a:t> about the accounts count and the number of applications for which OIA kickoff is complete.</a:t>
            </a:r>
          </a:p>
          <a:p>
            <a:pPr marL="457200" lvl="2">
              <a:spcBef>
                <a:spcPct val="0"/>
              </a:spcBef>
              <a:buClr>
                <a:srgbClr val="CC3300"/>
              </a:buClr>
              <a:buFont typeface="Wingdings" pitchFamily="2" charset="2"/>
              <a:buChar char="Ø"/>
              <a:defRPr/>
            </a:pPr>
            <a:r>
              <a:rPr lang="en-US" sz="1000" b="1" dirty="0">
                <a:solidFill>
                  <a:schemeClr val="tx2"/>
                </a:solidFill>
              </a:rPr>
              <a:t>DEFECT </a:t>
            </a:r>
            <a:r>
              <a:rPr lang="en-US" sz="1000" b="1" dirty="0" smtClean="0">
                <a:solidFill>
                  <a:schemeClr val="tx2"/>
                </a:solidFill>
              </a:rPr>
              <a:t>REMEDIATION – After </a:t>
            </a:r>
            <a:r>
              <a:rPr lang="en-US" sz="1000" dirty="0" smtClean="0">
                <a:solidFill>
                  <a:schemeClr val="tx2"/>
                </a:solidFill>
              </a:rPr>
              <a:t>the OIA review is complete, based on the BI report we create the review report and for which applications defect is present we send that application for defects removal to the asset owner. – This gives the information about for which application the defects are rolled out , remediated and the final documentation status.</a:t>
            </a:r>
          </a:p>
          <a:p>
            <a:pPr marL="457200" lvl="2">
              <a:spcBef>
                <a:spcPct val="0"/>
              </a:spcBef>
              <a:buClr>
                <a:srgbClr val="CC3300"/>
              </a:buClr>
              <a:buFont typeface="Wingdings" pitchFamily="2" charset="2"/>
              <a:buChar char="Ø"/>
              <a:defRPr/>
            </a:pPr>
            <a:r>
              <a:rPr lang="en-US" sz="1000" dirty="0" smtClean="0">
                <a:solidFill>
                  <a:schemeClr val="tx2"/>
                </a:solidFill>
              </a:rPr>
              <a:t>Attached is the sample score card</a:t>
            </a:r>
          </a:p>
          <a:p>
            <a:pPr marL="228600" lvl="2" indent="0">
              <a:spcBef>
                <a:spcPct val="0"/>
              </a:spcBef>
              <a:buClr>
                <a:srgbClr val="CC3300"/>
              </a:buClr>
              <a:buNone/>
              <a:defRPr/>
            </a:pPr>
            <a:endParaRPr lang="en-US" sz="1000" b="1" dirty="0" smtClean="0">
              <a:solidFill>
                <a:schemeClr val="tx2"/>
              </a:solidFill>
            </a:endParaRPr>
          </a:p>
          <a:p>
            <a:pPr marL="228600" lvl="2" indent="0">
              <a:spcBef>
                <a:spcPct val="0"/>
              </a:spcBef>
              <a:buClr>
                <a:srgbClr val="CC3300"/>
              </a:buClr>
              <a:buNone/>
              <a:defRPr/>
            </a:pPr>
            <a:endParaRPr lang="en-US" sz="1000" dirty="0" smtClean="0">
              <a:solidFill>
                <a:schemeClr val="tx2"/>
              </a:solidFill>
            </a:endParaRPr>
          </a:p>
          <a:p>
            <a:pPr marL="457200" lvl="2" indent="-228600">
              <a:spcBef>
                <a:spcPct val="0"/>
              </a:spcBef>
              <a:buClr>
                <a:srgbClr val="CC3300"/>
              </a:buClr>
              <a:buFont typeface="Wingdings" pitchFamily="2" charset="2"/>
              <a:buChar char="Ø"/>
              <a:defRPr/>
            </a:pPr>
            <a:endParaRPr lang="en-US" sz="1000" dirty="0" smtClean="0">
              <a:solidFill>
                <a:schemeClr val="tx2"/>
              </a:solidFill>
            </a:endParaRPr>
          </a:p>
          <a:p>
            <a:pPr marL="457200" lvl="2" indent="-228600">
              <a:spcBef>
                <a:spcPct val="0"/>
              </a:spcBef>
              <a:buClr>
                <a:srgbClr val="CC3300"/>
              </a:buClr>
              <a:buFont typeface="Wingdings" pitchFamily="2" charset="2"/>
              <a:buChar char="Ø"/>
              <a:defRPr/>
            </a:pPr>
            <a:endParaRPr lang="en-US" sz="1000" dirty="0">
              <a:solidFill>
                <a:schemeClr val="tx2"/>
              </a:solidFill>
            </a:endParaRPr>
          </a:p>
          <a:p>
            <a:pPr marL="457200" lvl="2" indent="-228600">
              <a:spcBef>
                <a:spcPct val="0"/>
              </a:spcBef>
              <a:buClr>
                <a:srgbClr val="CC3300"/>
              </a:buClr>
              <a:buFont typeface="Wingdings" pitchFamily="2" charset="2"/>
              <a:buChar char="Ø"/>
              <a:defRPr/>
            </a:pPr>
            <a:endParaRPr lang="en-US" sz="1000" dirty="0" smtClean="0">
              <a:solidFill>
                <a:schemeClr val="tx2"/>
              </a:solidFill>
            </a:endParaRPr>
          </a:p>
          <a:p>
            <a:pPr marL="457200" lvl="2" indent="-228600">
              <a:spcBef>
                <a:spcPct val="0"/>
              </a:spcBef>
              <a:buClr>
                <a:srgbClr val="CC3300"/>
              </a:buClr>
              <a:buFont typeface="Wingdings" pitchFamily="2" charset="2"/>
              <a:buChar char="Ø"/>
              <a:defRPr/>
            </a:pPr>
            <a:endParaRPr lang="en-US" sz="1000" dirty="0">
              <a:solidFill>
                <a:schemeClr val="tx2"/>
              </a:solidFill>
            </a:endParaRPr>
          </a:p>
          <a:p>
            <a:pPr marL="381000" indent="-381000">
              <a:buClr>
                <a:srgbClr val="CC3300"/>
              </a:buClr>
              <a:defRPr/>
            </a:pPr>
            <a:r>
              <a:rPr lang="en-US" sz="1400" b="1" dirty="0">
                <a:solidFill>
                  <a:schemeClr val="accent2"/>
                </a:solidFill>
              </a:rPr>
              <a:t>Collection of Data</a:t>
            </a:r>
          </a:p>
          <a:p>
            <a:pPr marL="381000" indent="-381000">
              <a:buClr>
                <a:srgbClr val="CC3300"/>
              </a:buClr>
              <a:defRPr/>
            </a:pPr>
            <a:endParaRPr lang="en-US" sz="1400" b="1" dirty="0" smtClean="0">
              <a:solidFill>
                <a:schemeClr val="tx2"/>
              </a:solidFill>
            </a:endParaRPr>
          </a:p>
          <a:p>
            <a:pPr marL="381000" indent="-381000">
              <a:buClr>
                <a:srgbClr val="CC3300"/>
              </a:buClr>
              <a:defRPr/>
            </a:pPr>
            <a:r>
              <a:rPr lang="en-US" sz="1400" b="1" dirty="0" smtClean="0">
                <a:solidFill>
                  <a:schemeClr val="tx2"/>
                </a:solidFill>
              </a:rPr>
              <a:t>User List check list</a:t>
            </a:r>
          </a:p>
          <a:p>
            <a:pPr marL="228600" indent="-228600">
              <a:buClr>
                <a:srgbClr val="CC3300"/>
              </a:buClr>
              <a:buFont typeface="Wingdings" pitchFamily="2" charset="2"/>
              <a:buChar char="Ø"/>
              <a:defRPr/>
            </a:pPr>
            <a:r>
              <a:rPr lang="en-US" sz="1000" dirty="0" smtClean="0">
                <a:solidFill>
                  <a:schemeClr val="tx2"/>
                </a:solidFill>
              </a:rPr>
              <a:t>Once </a:t>
            </a:r>
            <a:r>
              <a:rPr lang="en-US" sz="1000" dirty="0">
                <a:solidFill>
                  <a:schemeClr val="tx2"/>
                </a:solidFill>
              </a:rPr>
              <a:t>we receive the user list from the application team through workflow we need to review the user </a:t>
            </a:r>
            <a:r>
              <a:rPr lang="en-US" sz="1000" dirty="0" smtClean="0">
                <a:solidFill>
                  <a:schemeClr val="tx2"/>
                </a:solidFill>
              </a:rPr>
              <a:t>list</a:t>
            </a:r>
          </a:p>
          <a:p>
            <a:pPr marL="457200" lvl="3">
              <a:buClr>
                <a:srgbClr val="CC3300"/>
              </a:buClr>
              <a:buFont typeface="Wingdings" pitchFamily="2" charset="2"/>
              <a:buChar char="Ø"/>
              <a:defRPr/>
            </a:pPr>
            <a:r>
              <a:rPr lang="en-US" sz="1000" dirty="0" smtClean="0">
                <a:solidFill>
                  <a:schemeClr val="tx2"/>
                </a:solidFill>
              </a:rPr>
              <a:t>There should be a user list and screen shot evidence in the required format</a:t>
            </a:r>
          </a:p>
          <a:p>
            <a:pPr marL="457200" lvl="3">
              <a:buClr>
                <a:srgbClr val="CC3300"/>
              </a:buClr>
              <a:buFont typeface="Wingdings" pitchFamily="2" charset="2"/>
              <a:buChar char="Ø"/>
              <a:defRPr/>
            </a:pPr>
            <a:r>
              <a:rPr lang="en-US" sz="1000" b="1" dirty="0" smtClean="0">
                <a:solidFill>
                  <a:schemeClr val="tx2"/>
                </a:solidFill>
              </a:rPr>
              <a:t>User List :</a:t>
            </a:r>
          </a:p>
          <a:p>
            <a:pPr marL="685800" lvl="4" indent="0">
              <a:buClr>
                <a:srgbClr val="CC3300"/>
              </a:buClr>
              <a:buNone/>
              <a:defRPr/>
            </a:pPr>
            <a:r>
              <a:rPr lang="en-US" sz="1000" b="1" dirty="0">
                <a:solidFill>
                  <a:schemeClr val="tx2"/>
                </a:solidFill>
              </a:rPr>
              <a:t>	</a:t>
            </a:r>
            <a:r>
              <a:rPr lang="en-US" sz="1000" dirty="0" smtClean="0">
                <a:solidFill>
                  <a:schemeClr val="tx2"/>
                </a:solidFill>
              </a:rPr>
              <a:t>Application or Asset Name</a:t>
            </a:r>
          </a:p>
          <a:p>
            <a:pPr marL="228600" lvl="3" indent="0">
              <a:buClr>
                <a:srgbClr val="CC3300"/>
              </a:buClr>
              <a:buNone/>
              <a:defRPr/>
            </a:pPr>
            <a:r>
              <a:rPr lang="en-US" sz="1000" b="1" dirty="0" smtClean="0">
                <a:solidFill>
                  <a:schemeClr val="tx2"/>
                </a:solidFill>
              </a:rPr>
              <a:t>	</a:t>
            </a:r>
            <a:r>
              <a:rPr lang="en-US" sz="1000" dirty="0" smtClean="0">
                <a:solidFill>
                  <a:schemeClr val="tx2"/>
                </a:solidFill>
              </a:rPr>
              <a:t>User SSO – valid 9 digit SSO ID</a:t>
            </a:r>
          </a:p>
          <a:p>
            <a:pPr marL="228600" lvl="3" indent="0">
              <a:buClr>
                <a:srgbClr val="CC3300"/>
              </a:buClr>
              <a:buNone/>
              <a:defRPr/>
            </a:pPr>
            <a:r>
              <a:rPr lang="en-US" sz="1000" dirty="0">
                <a:solidFill>
                  <a:schemeClr val="tx2"/>
                </a:solidFill>
              </a:rPr>
              <a:t>	</a:t>
            </a:r>
            <a:r>
              <a:rPr lang="en-US" sz="1000" dirty="0" smtClean="0">
                <a:solidFill>
                  <a:schemeClr val="tx2"/>
                </a:solidFill>
              </a:rPr>
              <a:t>User ID/Account Name – this is optional</a:t>
            </a:r>
          </a:p>
          <a:p>
            <a:pPr marL="228600" lvl="3" indent="0">
              <a:buClr>
                <a:srgbClr val="CC3300"/>
              </a:buClr>
              <a:buNone/>
              <a:defRPr/>
            </a:pPr>
            <a:r>
              <a:rPr lang="en-US" sz="1000" dirty="0">
                <a:solidFill>
                  <a:schemeClr val="tx2"/>
                </a:solidFill>
              </a:rPr>
              <a:t>	</a:t>
            </a:r>
            <a:r>
              <a:rPr lang="en-US" sz="1000" dirty="0" smtClean="0">
                <a:solidFill>
                  <a:schemeClr val="tx2"/>
                </a:solidFill>
              </a:rPr>
              <a:t>HPA Role – The HPA role that particular  account owns.</a:t>
            </a:r>
          </a:p>
          <a:p>
            <a:pPr marL="228600" lvl="3" indent="0">
              <a:buClr>
                <a:srgbClr val="CC3300"/>
              </a:buClr>
              <a:buNone/>
              <a:defRPr/>
            </a:pPr>
            <a:r>
              <a:rPr lang="en-US" sz="1000" dirty="0">
                <a:solidFill>
                  <a:schemeClr val="tx2"/>
                </a:solidFill>
              </a:rPr>
              <a:t>	</a:t>
            </a:r>
            <a:r>
              <a:rPr lang="en-US" sz="1000" dirty="0" smtClean="0">
                <a:solidFill>
                  <a:schemeClr val="tx2"/>
                </a:solidFill>
              </a:rPr>
              <a:t>Authorized Owner – 9 digit SSO (manager, IM owner, who can authorize the User) – The User SSO and authorize owner SSO cannot be same.</a:t>
            </a:r>
          </a:p>
          <a:p>
            <a:pPr marL="400050" lvl="3" indent="-171450">
              <a:buClr>
                <a:srgbClr val="CC3300"/>
              </a:buClr>
              <a:buFont typeface="Wingdings" panose="05000000000000000000" pitchFamily="2" charset="2"/>
              <a:buChar char="Ø"/>
              <a:defRPr/>
            </a:pPr>
            <a:r>
              <a:rPr lang="en-US" sz="1000" b="1" dirty="0" smtClean="0">
                <a:solidFill>
                  <a:schemeClr val="tx2"/>
                </a:solidFill>
              </a:rPr>
              <a:t>Screen shot evidence:</a:t>
            </a:r>
          </a:p>
          <a:p>
            <a:pPr marL="228600" lvl="3" indent="0">
              <a:buClr>
                <a:srgbClr val="CC3300"/>
              </a:buClr>
              <a:buNone/>
              <a:defRPr/>
            </a:pPr>
            <a:r>
              <a:rPr lang="en-US" sz="1000" b="1" dirty="0">
                <a:solidFill>
                  <a:schemeClr val="tx2"/>
                </a:solidFill>
              </a:rPr>
              <a:t>	</a:t>
            </a:r>
            <a:r>
              <a:rPr lang="en-US" sz="1000" dirty="0" smtClean="0">
                <a:solidFill>
                  <a:schemeClr val="tx2"/>
                </a:solidFill>
              </a:rPr>
              <a:t>Application Name or the production instance from where the list is extracted.</a:t>
            </a:r>
          </a:p>
          <a:p>
            <a:pPr marL="228600" lvl="3" indent="0">
              <a:buClr>
                <a:srgbClr val="CC3300"/>
              </a:buClr>
              <a:buNone/>
              <a:defRPr/>
            </a:pPr>
            <a:r>
              <a:rPr lang="en-US" sz="1000" dirty="0">
                <a:solidFill>
                  <a:schemeClr val="tx2"/>
                </a:solidFill>
              </a:rPr>
              <a:t>	</a:t>
            </a:r>
            <a:endParaRPr lang="en-US" sz="1000" dirty="0" smtClean="0">
              <a:solidFill>
                <a:schemeClr val="tx2"/>
              </a:solidFill>
            </a:endParaRPr>
          </a:p>
          <a:p>
            <a:pPr marL="228600" lvl="3" indent="0">
              <a:buClr>
                <a:srgbClr val="CC3300"/>
              </a:buClr>
              <a:buNone/>
              <a:defRPr/>
            </a:pPr>
            <a:r>
              <a:rPr lang="en-US" sz="1000" dirty="0">
                <a:solidFill>
                  <a:schemeClr val="tx2"/>
                </a:solidFill>
              </a:rPr>
              <a:t>	</a:t>
            </a:r>
            <a:endParaRPr lang="en-US" sz="1000" dirty="0" smtClean="0">
              <a:solidFill>
                <a:schemeClr val="tx2"/>
              </a:solidFill>
            </a:endParaRPr>
          </a:p>
          <a:p>
            <a:pPr marL="457200" lvl="3">
              <a:buClr>
                <a:srgbClr val="CC3300"/>
              </a:buClr>
              <a:buFont typeface="Wingdings" pitchFamily="2" charset="2"/>
              <a:buChar char="Ø"/>
              <a:defRPr/>
            </a:pPr>
            <a:endParaRPr lang="en-US" sz="1000" b="1" dirty="0" smtClean="0">
              <a:solidFill>
                <a:schemeClr val="tx2"/>
              </a:solidFill>
            </a:endParaRPr>
          </a:p>
          <a:p>
            <a:pPr marL="228600" lvl="3" indent="0">
              <a:buClr>
                <a:srgbClr val="CC3300"/>
              </a:buClr>
              <a:buNone/>
              <a:defRPr/>
            </a:pPr>
            <a:endParaRPr lang="en-US" sz="1000" dirty="0" smtClean="0">
              <a:solidFill>
                <a:schemeClr val="tx2"/>
              </a:solidFill>
            </a:endParaRPr>
          </a:p>
          <a:p>
            <a:pPr marL="457200" lvl="3">
              <a:buClr>
                <a:srgbClr val="CC3300"/>
              </a:buClr>
              <a:buFont typeface="Wingdings" pitchFamily="2" charset="2"/>
              <a:buChar char="Ø"/>
              <a:defRPr/>
            </a:pPr>
            <a:endParaRPr lang="en-US" sz="1000" b="1"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228600" lvl="3" indent="0">
              <a:buClr>
                <a:srgbClr val="CC3300"/>
              </a:buClr>
              <a:buNone/>
              <a:defRPr/>
            </a:pPr>
            <a:endParaRPr lang="en-US" sz="1000" dirty="0" smtClean="0">
              <a:solidFill>
                <a:schemeClr val="tx2"/>
              </a:solidFill>
            </a:endParaRPr>
          </a:p>
          <a:p>
            <a:pPr marL="228600" lvl="3" indent="0">
              <a:buClr>
                <a:srgbClr val="CC3300"/>
              </a:buClr>
              <a:buNone/>
              <a:defRPr/>
            </a:pPr>
            <a:endParaRPr lang="en-US" sz="1000" dirty="0">
              <a:solidFill>
                <a:schemeClr val="tx2"/>
              </a:solidFill>
            </a:endParaRPr>
          </a:p>
        </p:txBody>
      </p:sp>
      <p:sp>
        <p:nvSpPr>
          <p:cNvPr id="8" name="Rectangle 22"/>
          <p:cNvSpPr>
            <a:spLocks noChangeArrowheads="1"/>
          </p:cNvSpPr>
          <p:nvPr/>
        </p:nvSpPr>
        <p:spPr bwMode="auto">
          <a:xfrm>
            <a:off x="342900" y="100012"/>
            <a:ext cx="8459788"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lnSpc>
                <a:spcPct val="90000"/>
              </a:lnSpc>
              <a:spcBef>
                <a:spcPct val="0"/>
              </a:spcBef>
            </a:pPr>
            <a:r>
              <a:rPr lang="en-US" sz="3200" b="1" dirty="0">
                <a:solidFill>
                  <a:schemeClr val="tx2"/>
                </a:solidFill>
              </a:rPr>
              <a:t>Collection of Data</a:t>
            </a:r>
          </a:p>
          <a:p>
            <a:pPr algn="ctr">
              <a:lnSpc>
                <a:spcPct val="90000"/>
              </a:lnSpc>
              <a:spcBef>
                <a:spcPct val="0"/>
              </a:spcBef>
              <a:buClrTx/>
            </a:pPr>
            <a:endParaRPr lang="en-US" sz="3200" b="1" dirty="0" smtClean="0">
              <a:solidFill>
                <a:srgbClr val="1E4191"/>
              </a:solidFill>
            </a:endParaRPr>
          </a:p>
          <a:p>
            <a:pPr algn="ctr">
              <a:lnSpc>
                <a:spcPct val="90000"/>
              </a:lnSpc>
              <a:spcBef>
                <a:spcPct val="0"/>
              </a:spcBef>
              <a:buClrTx/>
            </a:pPr>
            <a:endParaRPr lang="en-US" sz="1100" b="0" dirty="0">
              <a:solidFill>
                <a:srgbClr val="1E4191"/>
              </a:solidFill>
            </a:endParaRPr>
          </a:p>
          <a:p>
            <a:pPr algn="l">
              <a:lnSpc>
                <a:spcPct val="90000"/>
              </a:lnSpc>
              <a:spcBef>
                <a:spcPct val="0"/>
              </a:spcBef>
              <a:buClrTx/>
            </a:pPr>
            <a:endParaRPr lang="en-US" sz="3200" b="0" dirty="0">
              <a:solidFill>
                <a:srgbClr val="1E4191"/>
              </a:solidFill>
            </a:endParaRPr>
          </a:p>
        </p:txBody>
      </p:sp>
      <p:graphicFrame>
        <p:nvGraphicFramePr>
          <p:cNvPr id="5" name="Object 4"/>
          <p:cNvGraphicFramePr>
            <a:graphicFrameLocks noChangeAspect="1"/>
          </p:cNvGraphicFramePr>
          <p:nvPr>
            <p:extLst>
              <p:ext uri="{D42A27DB-BD31-4B8C-83A1-F6EECF244321}">
                <p14:modId xmlns:p14="http://schemas.microsoft.com/office/powerpoint/2010/main" val="333694698"/>
              </p:ext>
            </p:extLst>
          </p:nvPr>
        </p:nvGraphicFramePr>
        <p:xfrm>
          <a:off x="914400" y="2514600"/>
          <a:ext cx="914400" cy="771525"/>
        </p:xfrm>
        <a:graphic>
          <a:graphicData uri="http://schemas.openxmlformats.org/presentationml/2006/ole">
            <mc:AlternateContent xmlns:mc="http://schemas.openxmlformats.org/markup-compatibility/2006">
              <mc:Choice xmlns:v="urn:schemas-microsoft-com:vml" Requires="v">
                <p:oleObj spid="_x0000_s2075" name="Worksheet" showAsIcon="1" r:id="rId4" imgW="914400" imgH="771480" progId="Excel.Sheet.12">
                  <p:embed/>
                </p:oleObj>
              </mc:Choice>
              <mc:Fallback>
                <p:oleObj name="Worksheet" showAsIcon="1" r:id="rId4" imgW="914400" imgH="771480" progId="Excel.Sheet.12">
                  <p:embed/>
                  <p:pic>
                    <p:nvPicPr>
                      <p:cNvPr id="0" name=""/>
                      <p:cNvPicPr/>
                      <p:nvPr/>
                    </p:nvPicPr>
                    <p:blipFill>
                      <a:blip r:embed="rId5"/>
                      <a:stretch>
                        <a:fillRect/>
                      </a:stretch>
                    </p:blipFill>
                    <p:spPr>
                      <a:xfrm>
                        <a:off x="914400" y="251460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082157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900" y="762000"/>
            <a:ext cx="8648700" cy="6096000"/>
          </a:xfrm>
        </p:spPr>
        <p:style>
          <a:lnRef idx="2">
            <a:schemeClr val="dk1"/>
          </a:lnRef>
          <a:fillRef idx="1">
            <a:schemeClr val="lt1"/>
          </a:fillRef>
          <a:effectRef idx="0">
            <a:schemeClr val="dk1"/>
          </a:effectRef>
          <a:fontRef idx="minor">
            <a:schemeClr val="dk1"/>
          </a:fontRef>
        </p:style>
        <p:txBody>
          <a:bodyPr>
            <a:noAutofit/>
          </a:bodyPr>
          <a:lstStyle/>
          <a:p>
            <a:pPr marL="381000" indent="-381000">
              <a:buClr>
                <a:srgbClr val="CC3300"/>
              </a:buClr>
              <a:defRPr/>
            </a:pPr>
            <a:r>
              <a:rPr lang="en-US" sz="1400" b="1" dirty="0" smtClean="0">
                <a:solidFill>
                  <a:schemeClr val="tx2"/>
                </a:solidFill>
              </a:rPr>
              <a:t>Master </a:t>
            </a:r>
            <a:r>
              <a:rPr lang="en-US" sz="1400" b="1" dirty="0" smtClean="0">
                <a:solidFill>
                  <a:schemeClr val="tx2"/>
                </a:solidFill>
              </a:rPr>
              <a:t>Sheet preparation</a:t>
            </a:r>
          </a:p>
          <a:p>
            <a:pPr marL="571500" lvl="1" indent="-171450">
              <a:buClr>
                <a:srgbClr val="CC3300"/>
              </a:buClr>
              <a:buFont typeface="Wingdings" panose="05000000000000000000" pitchFamily="2" charset="2"/>
              <a:buChar char="Ø"/>
              <a:defRPr/>
            </a:pPr>
            <a:r>
              <a:rPr lang="en-US" sz="1000" b="1" dirty="0" smtClean="0">
                <a:solidFill>
                  <a:schemeClr val="tx2"/>
                </a:solidFill>
              </a:rPr>
              <a:t>This is one of the most important step in the review. Once the user list collection is complete, we need to consolidate the data for all the application. Master sheet consist of all the information that is provided by the application team and necessary details required to perform the OIA review.</a:t>
            </a:r>
          </a:p>
          <a:p>
            <a:pPr marL="571500" lvl="1" indent="-171450">
              <a:buClr>
                <a:srgbClr val="CC3300"/>
              </a:buClr>
              <a:buFont typeface="Wingdings" panose="05000000000000000000" pitchFamily="2" charset="2"/>
              <a:buChar char="Ø"/>
              <a:defRPr/>
            </a:pPr>
            <a:r>
              <a:rPr lang="en-US" sz="1000" b="1" dirty="0" smtClean="0">
                <a:solidFill>
                  <a:schemeClr val="tx2"/>
                </a:solidFill>
              </a:rPr>
              <a:t>The following are the columns which is required to be present in the master sheet.(Kindly use the same format since we are using an automated tool to generate the csv files, these names should be same as below).</a:t>
            </a:r>
          </a:p>
          <a:p>
            <a:pPr marL="971550" lvl="2" indent="-171450">
              <a:buClr>
                <a:srgbClr val="CC3300"/>
              </a:buClr>
              <a:defRPr/>
            </a:pPr>
            <a:r>
              <a:rPr lang="en-US" sz="1000" b="1" dirty="0">
                <a:solidFill>
                  <a:schemeClr val="tx2"/>
                </a:solidFill>
              </a:rPr>
              <a:t>Category</a:t>
            </a:r>
            <a:r>
              <a:rPr lang="en-US" sz="1000" b="1" dirty="0" smtClean="0">
                <a:solidFill>
                  <a:schemeClr val="tx2"/>
                </a:solidFill>
              </a:rPr>
              <a:t>: To which category the </a:t>
            </a:r>
            <a:r>
              <a:rPr lang="en-US" sz="1000" b="1" dirty="0" err="1" smtClean="0">
                <a:solidFill>
                  <a:schemeClr val="tx2"/>
                </a:solidFill>
              </a:rPr>
              <a:t>perticular</a:t>
            </a:r>
            <a:r>
              <a:rPr lang="en-US" sz="1000" b="1" dirty="0" smtClean="0">
                <a:solidFill>
                  <a:schemeClr val="tx2"/>
                </a:solidFill>
              </a:rPr>
              <a:t> application belongs.</a:t>
            </a:r>
            <a:r>
              <a:rPr lang="en-US" sz="1000" b="1" dirty="0" err="1" smtClean="0">
                <a:solidFill>
                  <a:schemeClr val="tx2"/>
                </a:solidFill>
              </a:rPr>
              <a:t>eg</a:t>
            </a:r>
            <a:r>
              <a:rPr lang="en-US" sz="1000" b="1" dirty="0" smtClean="0">
                <a:solidFill>
                  <a:schemeClr val="tx2"/>
                </a:solidFill>
              </a:rPr>
              <a:t>.:</a:t>
            </a:r>
            <a:r>
              <a:rPr lang="en-US" sz="1000" b="1" dirty="0" err="1" smtClean="0">
                <a:solidFill>
                  <a:schemeClr val="tx2"/>
                </a:solidFill>
              </a:rPr>
              <a:t>SoX,FISMA</a:t>
            </a:r>
            <a:r>
              <a:rPr lang="en-US" sz="1000" b="1" dirty="0" smtClean="0">
                <a:solidFill>
                  <a:schemeClr val="tx2"/>
                </a:solidFill>
              </a:rPr>
              <a:t>..</a:t>
            </a:r>
          </a:p>
          <a:p>
            <a:pPr marL="971550" lvl="2" indent="-171450">
              <a:buClr>
                <a:srgbClr val="CC3300"/>
              </a:buClr>
              <a:defRPr/>
            </a:pPr>
            <a:r>
              <a:rPr lang="en-US" sz="1000" b="1" dirty="0" err="1" smtClean="0">
                <a:solidFill>
                  <a:schemeClr val="tx2"/>
                </a:solidFill>
              </a:rPr>
              <a:t>AccountType</a:t>
            </a:r>
            <a:r>
              <a:rPr lang="en-US" sz="1000" b="1" dirty="0" smtClean="0">
                <a:solidFill>
                  <a:schemeClr val="tx2"/>
                </a:solidFill>
              </a:rPr>
              <a:t>: SSO or Non-SSO</a:t>
            </a:r>
          </a:p>
          <a:p>
            <a:pPr marL="971550" lvl="2" indent="-171450">
              <a:buClr>
                <a:srgbClr val="CC3300"/>
              </a:buClr>
              <a:defRPr/>
            </a:pPr>
            <a:r>
              <a:rPr lang="en-US" sz="1000" b="1" dirty="0" err="1" smtClean="0">
                <a:solidFill>
                  <a:schemeClr val="tx2"/>
                </a:solidFill>
              </a:rPr>
              <a:t>OIAFileName</a:t>
            </a:r>
            <a:r>
              <a:rPr lang="en-US" sz="1000" b="1" dirty="0" smtClean="0">
                <a:solidFill>
                  <a:schemeClr val="tx2"/>
                </a:solidFill>
              </a:rPr>
              <a:t>: This is the resource type which we have given while creating the resource in OIA.</a:t>
            </a:r>
          </a:p>
          <a:p>
            <a:pPr marL="971550" lvl="2" indent="-171450">
              <a:buClr>
                <a:srgbClr val="CC3300"/>
              </a:buClr>
              <a:defRPr/>
            </a:pPr>
            <a:r>
              <a:rPr lang="en-US" sz="1000" b="1" dirty="0" err="1" smtClean="0">
                <a:solidFill>
                  <a:schemeClr val="tx2"/>
                </a:solidFill>
              </a:rPr>
              <a:t>OIAReferenceName</a:t>
            </a:r>
            <a:r>
              <a:rPr lang="en-US" sz="1000" b="1" dirty="0" smtClean="0">
                <a:solidFill>
                  <a:schemeClr val="tx2"/>
                </a:solidFill>
              </a:rPr>
              <a:t>: This is application name and it should be same as in OIA</a:t>
            </a:r>
          </a:p>
          <a:p>
            <a:pPr marL="971550" lvl="2" indent="-171450">
              <a:buClr>
                <a:srgbClr val="CC3300"/>
              </a:buClr>
              <a:defRPr/>
            </a:pPr>
            <a:r>
              <a:rPr lang="en-US" sz="1000" b="1" dirty="0" smtClean="0">
                <a:solidFill>
                  <a:schemeClr val="tx2"/>
                </a:solidFill>
              </a:rPr>
              <a:t>SSO: User SSO(9 digit)</a:t>
            </a:r>
          </a:p>
          <a:p>
            <a:pPr marL="971550" lvl="2" indent="-171450">
              <a:buClr>
                <a:srgbClr val="CC3300"/>
              </a:buClr>
              <a:defRPr/>
            </a:pPr>
            <a:r>
              <a:rPr lang="en-US" sz="1000" b="1" dirty="0">
                <a:solidFill>
                  <a:schemeClr val="tx2"/>
                </a:solidFill>
              </a:rPr>
              <a:t>User Person </a:t>
            </a:r>
            <a:r>
              <a:rPr lang="en-US" sz="1000" b="1" dirty="0" smtClean="0">
                <a:solidFill>
                  <a:schemeClr val="tx2"/>
                </a:solidFill>
              </a:rPr>
              <a:t>Type: This is obtained from bulk.</a:t>
            </a:r>
          </a:p>
          <a:p>
            <a:pPr marL="971550" lvl="2" indent="-171450">
              <a:buClr>
                <a:srgbClr val="CC3300"/>
              </a:buClr>
              <a:defRPr/>
            </a:pPr>
            <a:r>
              <a:rPr lang="en-US" sz="1000" b="1" dirty="0" err="1" smtClean="0">
                <a:solidFill>
                  <a:schemeClr val="tx2"/>
                </a:solidFill>
              </a:rPr>
              <a:t>AccountName</a:t>
            </a:r>
            <a:r>
              <a:rPr lang="en-US" sz="1000" b="1" dirty="0" smtClean="0">
                <a:solidFill>
                  <a:schemeClr val="tx2"/>
                </a:solidFill>
              </a:rPr>
              <a:t>: NT id if present or else please user the user SSO</a:t>
            </a:r>
          </a:p>
          <a:p>
            <a:pPr marL="971550" lvl="2" indent="-171450">
              <a:buClr>
                <a:srgbClr val="CC3300"/>
              </a:buClr>
              <a:defRPr/>
            </a:pPr>
            <a:r>
              <a:rPr lang="en-US" sz="1000" b="1" dirty="0" err="1" smtClean="0">
                <a:solidFill>
                  <a:schemeClr val="tx2"/>
                </a:solidFill>
              </a:rPr>
              <a:t>RoleName</a:t>
            </a:r>
            <a:r>
              <a:rPr lang="en-US" sz="1000" b="1" dirty="0" smtClean="0">
                <a:solidFill>
                  <a:schemeClr val="tx2"/>
                </a:solidFill>
              </a:rPr>
              <a:t>: HPA Role </a:t>
            </a:r>
          </a:p>
          <a:p>
            <a:pPr marL="971550" lvl="2" indent="-171450">
              <a:buClr>
                <a:srgbClr val="CC3300"/>
              </a:buClr>
              <a:defRPr/>
            </a:pPr>
            <a:r>
              <a:rPr lang="en-US" sz="1000" b="1" dirty="0" smtClean="0">
                <a:solidFill>
                  <a:schemeClr val="tx2"/>
                </a:solidFill>
              </a:rPr>
              <a:t>HPA: Y</a:t>
            </a:r>
          </a:p>
          <a:p>
            <a:pPr marL="971550" lvl="2" indent="-171450">
              <a:buClr>
                <a:srgbClr val="CC3300"/>
              </a:buClr>
              <a:defRPr/>
            </a:pPr>
            <a:r>
              <a:rPr lang="en-US" sz="1000" b="1" dirty="0" err="1">
                <a:solidFill>
                  <a:schemeClr val="tx2"/>
                </a:solidFill>
              </a:rPr>
              <a:t>RoleDescription</a:t>
            </a:r>
            <a:r>
              <a:rPr lang="en-US" sz="1000" b="1" dirty="0">
                <a:solidFill>
                  <a:schemeClr val="tx2"/>
                </a:solidFill>
              </a:rPr>
              <a:t>(Optional</a:t>
            </a:r>
            <a:r>
              <a:rPr lang="en-US" sz="1000" b="1" dirty="0" smtClean="0">
                <a:solidFill>
                  <a:schemeClr val="tx2"/>
                </a:solidFill>
              </a:rPr>
              <a:t>): Role description if given or else please give the HPA role</a:t>
            </a:r>
          </a:p>
          <a:p>
            <a:pPr marL="971550" lvl="2" indent="-171450">
              <a:buClr>
                <a:srgbClr val="CC3300"/>
              </a:buClr>
              <a:defRPr/>
            </a:pPr>
            <a:r>
              <a:rPr lang="en-US" sz="1000" b="1" dirty="0" err="1" smtClean="0">
                <a:solidFill>
                  <a:schemeClr val="tx2"/>
                </a:solidFill>
              </a:rPr>
              <a:t>AuthorizedOwner</a:t>
            </a:r>
            <a:r>
              <a:rPr lang="en-US" sz="1000" b="1" dirty="0" smtClean="0">
                <a:solidFill>
                  <a:schemeClr val="tx2"/>
                </a:solidFill>
              </a:rPr>
              <a:t>: 9 digit SSO</a:t>
            </a:r>
          </a:p>
          <a:p>
            <a:pPr marL="971550" lvl="2" indent="-171450">
              <a:buClr>
                <a:srgbClr val="CC3300"/>
              </a:buClr>
              <a:defRPr/>
            </a:pPr>
            <a:r>
              <a:rPr lang="en-US" sz="1000" b="1" dirty="0" err="1">
                <a:solidFill>
                  <a:schemeClr val="tx2"/>
                </a:solidFill>
              </a:rPr>
              <a:t>AuthorizedOwner</a:t>
            </a:r>
            <a:r>
              <a:rPr lang="en-US" sz="1000" b="1" dirty="0">
                <a:solidFill>
                  <a:schemeClr val="tx2"/>
                </a:solidFill>
              </a:rPr>
              <a:t> Person </a:t>
            </a:r>
            <a:r>
              <a:rPr lang="en-US" sz="1000" b="1" dirty="0" smtClean="0">
                <a:solidFill>
                  <a:schemeClr val="tx2"/>
                </a:solidFill>
              </a:rPr>
              <a:t>Type: took it from Bulk</a:t>
            </a:r>
          </a:p>
          <a:p>
            <a:pPr marL="971550" lvl="2" indent="-171450">
              <a:buClr>
                <a:srgbClr val="CC3300"/>
              </a:buClr>
              <a:defRPr/>
            </a:pPr>
            <a:r>
              <a:rPr lang="en-US" sz="1000" b="1" dirty="0">
                <a:solidFill>
                  <a:schemeClr val="tx2"/>
                </a:solidFill>
              </a:rPr>
              <a:t>Account </a:t>
            </a:r>
            <a:r>
              <a:rPr lang="en-US" sz="1000" b="1" dirty="0" smtClean="0">
                <a:solidFill>
                  <a:schemeClr val="tx2"/>
                </a:solidFill>
              </a:rPr>
              <a:t>status: Active or Inactive</a:t>
            </a:r>
          </a:p>
          <a:p>
            <a:pPr marL="971550" lvl="2" indent="-171450">
              <a:buClr>
                <a:srgbClr val="CC3300"/>
              </a:buClr>
              <a:defRPr/>
            </a:pPr>
            <a:r>
              <a:rPr lang="en-US" sz="1000" b="1" dirty="0" err="1" smtClean="0">
                <a:solidFill>
                  <a:schemeClr val="tx2"/>
                </a:solidFill>
              </a:rPr>
              <a:t>accountCreateDate</a:t>
            </a:r>
            <a:r>
              <a:rPr lang="en-US" sz="1000" b="1" dirty="0" smtClean="0">
                <a:solidFill>
                  <a:schemeClr val="tx2"/>
                </a:solidFill>
              </a:rPr>
              <a:t>: blank.</a:t>
            </a:r>
          </a:p>
          <a:p>
            <a:pPr marL="971550" lvl="2" indent="-171450">
              <a:buClr>
                <a:srgbClr val="CC3300"/>
              </a:buClr>
              <a:buFont typeface="Wingdings" panose="05000000000000000000" pitchFamily="2" charset="2"/>
              <a:buChar char="Ø"/>
              <a:defRPr/>
            </a:pPr>
            <a:endParaRPr lang="en-US" sz="1000" b="1" dirty="0">
              <a:solidFill>
                <a:schemeClr val="tx2"/>
              </a:solidFill>
            </a:endParaRPr>
          </a:p>
          <a:p>
            <a:pPr marL="971550" lvl="2" indent="-171450">
              <a:buClr>
                <a:srgbClr val="CC3300"/>
              </a:buClr>
              <a:buFont typeface="Wingdings" panose="05000000000000000000" pitchFamily="2" charset="2"/>
              <a:buChar char="Ø"/>
              <a:defRPr/>
            </a:pPr>
            <a:r>
              <a:rPr lang="en-US" sz="1000" b="1" dirty="0" smtClean="0">
                <a:solidFill>
                  <a:schemeClr val="tx2"/>
                </a:solidFill>
              </a:rPr>
              <a:t>Check </a:t>
            </a:r>
            <a:r>
              <a:rPr lang="en-US" sz="1000" b="1" dirty="0">
                <a:solidFill>
                  <a:schemeClr val="tx2"/>
                </a:solidFill>
              </a:rPr>
              <a:t>list for Master Sheet</a:t>
            </a:r>
            <a:r>
              <a:rPr lang="en-US" sz="1000" b="1" dirty="0" smtClean="0">
                <a:solidFill>
                  <a:schemeClr val="tx2"/>
                </a:solidFill>
              </a:rPr>
              <a:t>:</a:t>
            </a:r>
          </a:p>
          <a:p>
            <a:pPr marL="971550" lvl="2" indent="-171450">
              <a:buClr>
                <a:srgbClr val="CC3300"/>
              </a:buClr>
              <a:defRPr/>
            </a:pPr>
            <a:r>
              <a:rPr lang="en-US" sz="1000" b="1" dirty="0" smtClean="0">
                <a:solidFill>
                  <a:schemeClr val="tx2"/>
                </a:solidFill>
              </a:rPr>
              <a:t>There should not be any blanks in the above mentioned columns.</a:t>
            </a:r>
          </a:p>
          <a:p>
            <a:pPr marL="971550" lvl="2" indent="-171450">
              <a:buClr>
                <a:srgbClr val="CC3300"/>
              </a:buClr>
              <a:buFont typeface="Wingdings" panose="05000000000000000000" pitchFamily="2" charset="2"/>
              <a:buChar char="§"/>
              <a:defRPr/>
            </a:pPr>
            <a:r>
              <a:rPr lang="en-US" sz="1000" b="1" dirty="0" smtClean="0">
                <a:solidFill>
                  <a:schemeClr val="tx2"/>
                </a:solidFill>
              </a:rPr>
              <a:t>User SSO and authorized owner SSO should not be same.</a:t>
            </a:r>
          </a:p>
          <a:p>
            <a:pPr marL="971550" lvl="2" indent="-171450">
              <a:buClr>
                <a:srgbClr val="CC3300"/>
              </a:buClr>
              <a:buFont typeface="Wingdings" panose="05000000000000000000" pitchFamily="2" charset="2"/>
              <a:buChar char="§"/>
              <a:defRPr/>
            </a:pPr>
            <a:r>
              <a:rPr lang="en-US" sz="1000" b="1" dirty="0" smtClean="0">
                <a:solidFill>
                  <a:schemeClr val="tx2"/>
                </a:solidFill>
              </a:rPr>
              <a:t>Concatenate user SSO with role there should not be any duplicates.</a:t>
            </a:r>
          </a:p>
          <a:p>
            <a:pPr marL="971550" lvl="2" indent="-171450">
              <a:buClr>
                <a:srgbClr val="CC3300"/>
              </a:buClr>
              <a:buFont typeface="Wingdings" panose="05000000000000000000" pitchFamily="2" charset="2"/>
              <a:buChar char="§"/>
              <a:defRPr/>
            </a:pPr>
            <a:r>
              <a:rPr lang="en-US" sz="1000" b="1" dirty="0" smtClean="0">
                <a:solidFill>
                  <a:schemeClr val="tx2"/>
                </a:solidFill>
              </a:rPr>
              <a:t>Concatenate account id with </a:t>
            </a:r>
            <a:r>
              <a:rPr lang="en-US" sz="1000" b="1" dirty="0">
                <a:solidFill>
                  <a:schemeClr val="tx2"/>
                </a:solidFill>
              </a:rPr>
              <a:t>role there should not be any duplicates</a:t>
            </a:r>
            <a:r>
              <a:rPr lang="en-US" sz="1000" b="1" dirty="0" smtClean="0">
                <a:solidFill>
                  <a:schemeClr val="tx2"/>
                </a:solidFill>
              </a:rPr>
              <a:t>.</a:t>
            </a:r>
          </a:p>
          <a:p>
            <a:pPr marL="971550" lvl="2" indent="-171450">
              <a:buClr>
                <a:srgbClr val="CC3300"/>
              </a:buClr>
              <a:buFont typeface="Wingdings" panose="05000000000000000000" pitchFamily="2" charset="2"/>
              <a:buChar char="§"/>
              <a:defRPr/>
            </a:pPr>
            <a:r>
              <a:rPr lang="en-US" sz="1000" b="1" dirty="0" smtClean="0">
                <a:solidFill>
                  <a:schemeClr val="tx2"/>
                </a:solidFill>
              </a:rPr>
              <a:t>One role should have only one authorized approver, if there are more then concatenate role with user SSO and make the role unique.</a:t>
            </a:r>
          </a:p>
          <a:p>
            <a:pPr marL="971550" lvl="2" indent="-171450">
              <a:buClr>
                <a:srgbClr val="CC3300"/>
              </a:buClr>
              <a:buFont typeface="Wingdings" panose="05000000000000000000" pitchFamily="2" charset="2"/>
              <a:buChar char="§"/>
              <a:defRPr/>
            </a:pPr>
            <a:r>
              <a:rPr lang="en-US" sz="1000" b="1" dirty="0" smtClean="0">
                <a:solidFill>
                  <a:schemeClr val="tx2"/>
                </a:solidFill>
              </a:rPr>
              <a:t>Same account id should not be there more different user SSO, please change the account id to user SSO.</a:t>
            </a:r>
          </a:p>
          <a:p>
            <a:pPr marL="971550" lvl="2" indent="-171450">
              <a:buClr>
                <a:srgbClr val="CC3300"/>
              </a:buClr>
              <a:buFont typeface="Wingdings" panose="05000000000000000000" pitchFamily="2" charset="2"/>
              <a:buChar char="§"/>
              <a:defRPr/>
            </a:pPr>
            <a:r>
              <a:rPr lang="en-US" sz="1000" b="1" dirty="0" smtClean="0">
                <a:solidFill>
                  <a:schemeClr val="tx2"/>
                </a:solidFill>
              </a:rPr>
              <a:t>If account type is officer please exclude those account from the review.</a:t>
            </a:r>
          </a:p>
          <a:p>
            <a:pPr marL="971550" lvl="2" indent="-171450">
              <a:buClr>
                <a:srgbClr val="CC3300"/>
              </a:buClr>
              <a:buFont typeface="Wingdings" panose="05000000000000000000" pitchFamily="2" charset="2"/>
              <a:buChar char="§"/>
              <a:defRPr/>
            </a:pPr>
            <a:r>
              <a:rPr lang="en-US" sz="1000" b="1" dirty="0" smtClean="0">
                <a:solidFill>
                  <a:schemeClr val="tx2"/>
                </a:solidFill>
              </a:rPr>
              <a:t>If authorize owner is officer then need to check that it is all properly delegated.</a:t>
            </a:r>
          </a:p>
          <a:p>
            <a:pPr marL="971550" lvl="2" indent="-171450">
              <a:buClr>
                <a:srgbClr val="CC3300"/>
              </a:buClr>
              <a:buFont typeface="Wingdings" panose="05000000000000000000" pitchFamily="2" charset="2"/>
              <a:buChar char="§"/>
              <a:defRPr/>
            </a:pPr>
            <a:r>
              <a:rPr lang="en-US" sz="1000" b="1" dirty="0" smtClean="0">
                <a:solidFill>
                  <a:schemeClr val="tx2"/>
                </a:solidFill>
              </a:rPr>
              <a:t>If authorize owner is inactive then please contact the application team and get the present authorized owner information.</a:t>
            </a:r>
          </a:p>
          <a:p>
            <a:pPr marL="800100" lvl="2" indent="0">
              <a:buClr>
                <a:srgbClr val="CC3300"/>
              </a:buClr>
              <a:buNone/>
              <a:defRPr/>
            </a:pPr>
            <a:r>
              <a:rPr lang="en-US" sz="1000" b="1" dirty="0" smtClean="0">
                <a:solidFill>
                  <a:schemeClr val="tx2"/>
                </a:solidFill>
              </a:rPr>
              <a:t>Please refer below is the tool used to review the role based master sheet.</a:t>
            </a:r>
          </a:p>
          <a:p>
            <a:pPr marL="800100" lvl="2" indent="0">
              <a:buClr>
                <a:srgbClr val="CC3300"/>
              </a:buClr>
              <a:buNone/>
              <a:defRPr/>
            </a:pPr>
            <a:r>
              <a:rPr lang="en-US" sz="1000" b="1" dirty="0">
                <a:solidFill>
                  <a:schemeClr val="tx2"/>
                </a:solidFill>
                <a:hlinkClick r:id="rId3"/>
              </a:rPr>
              <a:t>URL:http://</a:t>
            </a:r>
            <a:r>
              <a:rPr lang="en-US" sz="1000" b="1" dirty="0" smtClean="0">
                <a:solidFill>
                  <a:schemeClr val="tx2"/>
                </a:solidFill>
                <a:hlinkClick r:id="rId3"/>
              </a:rPr>
              <a:t>libraries.ge.com/download?fileid=866876791101&amp;entity_id=64384259101&amp;sid=101</a:t>
            </a:r>
            <a:r>
              <a:rPr lang="en-US" sz="1000" b="1" dirty="0" smtClean="0">
                <a:solidFill>
                  <a:schemeClr val="tx2"/>
                </a:solidFill>
              </a:rPr>
              <a:t> </a:t>
            </a:r>
          </a:p>
          <a:p>
            <a:pPr marL="971550" lvl="2" indent="-171450">
              <a:buClr>
                <a:srgbClr val="CC3300"/>
              </a:buClr>
              <a:buFont typeface="Wingdings" panose="05000000000000000000" pitchFamily="2" charset="2"/>
              <a:buChar char="§"/>
              <a:defRPr/>
            </a:pPr>
            <a:endParaRPr lang="en-US" sz="1000" b="1" dirty="0">
              <a:solidFill>
                <a:schemeClr val="tx2"/>
              </a:solidFill>
            </a:endParaRPr>
          </a:p>
          <a:p>
            <a:pPr marL="971550" lvl="2" indent="-171450">
              <a:buClr>
                <a:srgbClr val="CC3300"/>
              </a:buClr>
              <a:buFont typeface="Wingdings" panose="05000000000000000000" pitchFamily="2" charset="2"/>
              <a:buChar char="§"/>
              <a:defRPr/>
            </a:pPr>
            <a:endParaRPr lang="en-US" sz="1000" b="1" dirty="0" smtClean="0">
              <a:solidFill>
                <a:schemeClr val="tx2"/>
              </a:solidFill>
            </a:endParaRPr>
          </a:p>
          <a:p>
            <a:pPr marL="0" indent="0">
              <a:buClr>
                <a:srgbClr val="CC3300"/>
              </a:buClr>
              <a:buNone/>
              <a:defRPr/>
            </a:pPr>
            <a:endParaRPr lang="en-US" sz="1400" b="1" dirty="0">
              <a:solidFill>
                <a:schemeClr val="tx2"/>
              </a:solidFill>
            </a:endParaRPr>
          </a:p>
          <a:p>
            <a:pPr marL="381000" indent="-381000">
              <a:buClr>
                <a:srgbClr val="CC3300"/>
              </a:buClr>
              <a:defRPr/>
            </a:pPr>
            <a:endParaRPr lang="en-US" sz="1400" b="1" dirty="0" smtClean="0">
              <a:solidFill>
                <a:schemeClr val="tx2"/>
              </a:solidFill>
            </a:endParaRPr>
          </a:p>
          <a:p>
            <a:pPr marL="381000" indent="-381000">
              <a:buClr>
                <a:srgbClr val="CC3300"/>
              </a:buClr>
              <a:defRPr/>
            </a:pPr>
            <a:endParaRPr lang="en-US" sz="1400" b="1" dirty="0" smtClean="0">
              <a:solidFill>
                <a:schemeClr val="tx2"/>
              </a:solidFill>
            </a:endParaRPr>
          </a:p>
          <a:p>
            <a:pPr marL="457200" lvl="3">
              <a:buClr>
                <a:srgbClr val="CC3300"/>
              </a:buClr>
              <a:buFont typeface="Wingdings" pitchFamily="2" charset="2"/>
              <a:buChar char="Ø"/>
              <a:defRPr/>
            </a:pPr>
            <a:endParaRPr lang="en-US" sz="1000" b="1"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a:solidFill>
                <a:schemeClr val="tx2"/>
              </a:solidFill>
            </a:endParaRPr>
          </a:p>
          <a:p>
            <a:pPr marL="228600" lvl="3" indent="0">
              <a:buClr>
                <a:srgbClr val="CC3300"/>
              </a:buClr>
              <a:buNone/>
              <a:defRPr/>
            </a:pPr>
            <a:endParaRPr lang="en-US" sz="1000" dirty="0" smtClean="0">
              <a:solidFill>
                <a:schemeClr val="tx2"/>
              </a:solidFill>
            </a:endParaRPr>
          </a:p>
          <a:p>
            <a:pPr marL="228600" lvl="3" indent="0">
              <a:buClr>
                <a:srgbClr val="CC3300"/>
              </a:buClr>
              <a:buNone/>
              <a:defRPr/>
            </a:pPr>
            <a:endParaRPr lang="en-US" sz="1000" dirty="0">
              <a:solidFill>
                <a:schemeClr val="tx2"/>
              </a:solidFill>
            </a:endParaRPr>
          </a:p>
        </p:txBody>
      </p:sp>
      <p:sp>
        <p:nvSpPr>
          <p:cNvPr id="8" name="Rectangle 22"/>
          <p:cNvSpPr>
            <a:spLocks noChangeArrowheads="1"/>
          </p:cNvSpPr>
          <p:nvPr/>
        </p:nvSpPr>
        <p:spPr bwMode="auto">
          <a:xfrm>
            <a:off x="342900" y="100012"/>
            <a:ext cx="8459788"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lnSpc>
                <a:spcPct val="90000"/>
              </a:lnSpc>
              <a:spcBef>
                <a:spcPct val="0"/>
              </a:spcBef>
              <a:buClrTx/>
            </a:pPr>
            <a:r>
              <a:rPr lang="en-US" sz="3200" b="1" dirty="0">
                <a:solidFill>
                  <a:schemeClr val="tx2"/>
                </a:solidFill>
              </a:rPr>
              <a:t>Initialization of the review</a:t>
            </a:r>
            <a:r>
              <a:rPr lang="en-US" sz="3200" b="1" dirty="0" smtClean="0">
                <a:solidFill>
                  <a:schemeClr val="tx2"/>
                </a:solidFill>
              </a:rPr>
              <a:t> </a:t>
            </a:r>
            <a:endParaRPr lang="en-US" sz="3200" b="1" dirty="0" smtClean="0">
              <a:solidFill>
                <a:schemeClr val="tx2"/>
              </a:solidFill>
            </a:endParaRPr>
          </a:p>
          <a:p>
            <a:pPr algn="ctr">
              <a:lnSpc>
                <a:spcPct val="90000"/>
              </a:lnSpc>
              <a:spcBef>
                <a:spcPct val="0"/>
              </a:spcBef>
              <a:buClrTx/>
            </a:pPr>
            <a:endParaRPr lang="en-US" sz="1100" b="0" dirty="0">
              <a:solidFill>
                <a:srgbClr val="1E4191"/>
              </a:solidFill>
            </a:endParaRPr>
          </a:p>
          <a:p>
            <a:pPr algn="l">
              <a:lnSpc>
                <a:spcPct val="90000"/>
              </a:lnSpc>
              <a:spcBef>
                <a:spcPct val="0"/>
              </a:spcBef>
              <a:buClrTx/>
            </a:pPr>
            <a:endParaRPr lang="en-US" sz="3200" b="0" dirty="0">
              <a:solidFill>
                <a:srgbClr val="1E4191"/>
              </a:solidFill>
            </a:endParaRPr>
          </a:p>
        </p:txBody>
      </p:sp>
    </p:spTree>
    <p:extLst>
      <p:ext uri="{BB962C8B-B14F-4D97-AF65-F5344CB8AC3E}">
        <p14:creationId xmlns:p14="http://schemas.microsoft.com/office/powerpoint/2010/main" val="31134030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900" y="762000"/>
            <a:ext cx="8572500" cy="6019800"/>
          </a:xfrm>
        </p:spPr>
        <p:style>
          <a:lnRef idx="2">
            <a:schemeClr val="dk1"/>
          </a:lnRef>
          <a:fillRef idx="1">
            <a:schemeClr val="lt1"/>
          </a:fillRef>
          <a:effectRef idx="0">
            <a:schemeClr val="dk1"/>
          </a:effectRef>
          <a:fontRef idx="minor">
            <a:schemeClr val="dk1"/>
          </a:fontRef>
        </p:style>
        <p:txBody>
          <a:bodyPr>
            <a:noAutofit/>
          </a:bodyPr>
          <a:lstStyle/>
          <a:p>
            <a:pPr marL="381000" indent="-381000">
              <a:buClr>
                <a:srgbClr val="CC3300"/>
              </a:buClr>
              <a:defRPr/>
            </a:pPr>
            <a:endParaRPr lang="en-US" sz="1400" b="1" dirty="0" smtClean="0">
              <a:solidFill>
                <a:schemeClr val="tx2"/>
              </a:solidFill>
            </a:endParaRPr>
          </a:p>
          <a:p>
            <a:pPr marL="381000" indent="-381000">
              <a:buClr>
                <a:srgbClr val="CC3300"/>
              </a:buClr>
              <a:defRPr/>
            </a:pPr>
            <a:r>
              <a:rPr lang="en-US" sz="1400" b="1" dirty="0" smtClean="0">
                <a:solidFill>
                  <a:schemeClr val="tx2"/>
                </a:solidFill>
              </a:rPr>
              <a:t>CSV file generation 1</a:t>
            </a:r>
          </a:p>
          <a:p>
            <a:pPr marL="571500" lvl="1" indent="-171450">
              <a:buClr>
                <a:srgbClr val="CC3300"/>
              </a:buClr>
              <a:buFont typeface="Wingdings" panose="05000000000000000000" pitchFamily="2" charset="2"/>
              <a:buChar char="Ø"/>
              <a:defRPr/>
            </a:pPr>
            <a:r>
              <a:rPr lang="en-US" sz="1000" b="1" dirty="0" smtClean="0">
                <a:solidFill>
                  <a:schemeClr val="tx2"/>
                </a:solidFill>
              </a:rPr>
              <a:t>Manually:</a:t>
            </a:r>
          </a:p>
          <a:p>
            <a:pPr marL="571500" lvl="1" indent="-171450">
              <a:buClr>
                <a:srgbClr val="CC3300"/>
              </a:buClr>
              <a:buFont typeface="Wingdings" panose="05000000000000000000" pitchFamily="2" charset="2"/>
              <a:buChar char="q"/>
              <a:defRPr/>
            </a:pPr>
            <a:r>
              <a:rPr lang="en-US" sz="1000" b="1" dirty="0" smtClean="0">
                <a:solidFill>
                  <a:schemeClr val="tx2"/>
                </a:solidFill>
              </a:rPr>
              <a:t>Accounts File: This file contains the user information. Please copy and paste the below mentioned columns from the master sheet. There is no change in the information.</a:t>
            </a:r>
          </a:p>
          <a:p>
            <a:pPr marL="571500" lvl="1" indent="-171450">
              <a:buClr>
                <a:srgbClr val="CC3300"/>
              </a:buClr>
              <a:buFont typeface="Wingdings" panose="05000000000000000000" pitchFamily="2" charset="2"/>
              <a:buChar char="q"/>
              <a:defRPr/>
            </a:pPr>
            <a:endParaRPr lang="en-US" sz="1000" b="1" dirty="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571500" lvl="1" indent="-171450">
              <a:buClr>
                <a:srgbClr val="CC3300"/>
              </a:buClr>
              <a:buFont typeface="Wingdings" panose="05000000000000000000" pitchFamily="2" charset="2"/>
              <a:buChar char="q"/>
              <a:defRPr/>
            </a:pPr>
            <a:r>
              <a:rPr lang="en-US" sz="1000" b="1" dirty="0" smtClean="0">
                <a:solidFill>
                  <a:schemeClr val="tx2"/>
                </a:solidFill>
              </a:rPr>
              <a:t>Glossary File: This file contains the information about the authorize owner. The common value between these two files is HPA role. Based on the roles the mapping is done in OIA.</a:t>
            </a:r>
          </a:p>
          <a:p>
            <a:pPr marL="400050" lvl="1" indent="0">
              <a:buClr>
                <a:srgbClr val="CC3300"/>
              </a:buClr>
              <a:buNone/>
              <a:defRPr/>
            </a:pPr>
            <a:r>
              <a:rPr lang="en-US" sz="1000" b="1" dirty="0">
                <a:solidFill>
                  <a:schemeClr val="tx2"/>
                </a:solidFill>
              </a:rPr>
              <a:t>	</a:t>
            </a:r>
            <a:r>
              <a:rPr lang="en-US" sz="1000" b="1" dirty="0" smtClean="0">
                <a:solidFill>
                  <a:schemeClr val="tx2"/>
                </a:solidFill>
              </a:rPr>
              <a:t>Copy the role and authorized information for each of the application and remove duplicates. Then fill the remaining information in the file.</a:t>
            </a: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571500" lvl="1" indent="-171450">
              <a:buClr>
                <a:srgbClr val="CC3300"/>
              </a:buClr>
              <a:buFont typeface="Wingdings" panose="05000000000000000000" pitchFamily="2" charset="2"/>
              <a:buChar char="Ø"/>
              <a:defRPr/>
            </a:pPr>
            <a:r>
              <a:rPr lang="en-US" sz="1000" b="1" dirty="0" smtClean="0">
                <a:solidFill>
                  <a:schemeClr val="tx2"/>
                </a:solidFill>
              </a:rPr>
              <a:t>Automated Tool:</a:t>
            </a:r>
          </a:p>
          <a:p>
            <a:pPr marL="400050" lvl="1" indent="0">
              <a:buClr>
                <a:srgbClr val="CC3300"/>
              </a:buClr>
              <a:buNone/>
              <a:defRPr/>
            </a:pPr>
            <a:r>
              <a:rPr lang="en-US" sz="1000" b="1" dirty="0" smtClean="0">
                <a:solidFill>
                  <a:schemeClr val="tx2"/>
                </a:solidFill>
              </a:rPr>
              <a:t>Glossary </a:t>
            </a:r>
            <a:r>
              <a:rPr lang="en-US" sz="1000" b="1" dirty="0">
                <a:solidFill>
                  <a:schemeClr val="tx2"/>
                </a:solidFill>
              </a:rPr>
              <a:t>file Generation: </a:t>
            </a:r>
            <a:r>
              <a:rPr lang="en-US" sz="1000" b="1" dirty="0">
                <a:solidFill>
                  <a:schemeClr val="tx2"/>
                </a:solidFill>
                <a:hlinkClick r:id="rId3"/>
              </a:rPr>
              <a:t>http://</a:t>
            </a:r>
            <a:r>
              <a:rPr lang="en-US" sz="1000" b="1" dirty="0" smtClean="0">
                <a:solidFill>
                  <a:schemeClr val="tx2"/>
                </a:solidFill>
                <a:hlinkClick r:id="rId3"/>
              </a:rPr>
              <a:t>libraries.ge.com/download?fileid=824875843101&amp;entity_id=64384259101&amp;sid=101</a:t>
            </a:r>
            <a:r>
              <a:rPr lang="en-US" sz="1000" b="1" dirty="0" smtClean="0">
                <a:solidFill>
                  <a:schemeClr val="tx2"/>
                </a:solidFill>
              </a:rPr>
              <a:t> </a:t>
            </a: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r>
              <a:rPr lang="en-US" sz="1000" b="1" dirty="0" smtClean="0">
                <a:solidFill>
                  <a:schemeClr val="tx2"/>
                </a:solidFill>
              </a:rPr>
              <a:t>The above tool is used to get the accounts and glossary files. Select the review type as GE Aviation-HPA. The Input master file should be saved as “GE Aviation-HPA” and upload the master file. The output file will be saved in the same location.</a:t>
            </a: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r>
              <a:rPr lang="en-US" sz="1000" b="1" dirty="0">
                <a:solidFill>
                  <a:schemeClr val="tx2"/>
                </a:solidFill>
              </a:rPr>
              <a:t> </a:t>
            </a: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0" indent="0">
              <a:buClr>
                <a:srgbClr val="CC3300"/>
              </a:buClr>
              <a:buNone/>
              <a:defRPr/>
            </a:pPr>
            <a:r>
              <a:rPr lang="en-US" sz="1400" b="1" dirty="0">
                <a:solidFill>
                  <a:schemeClr val="tx2"/>
                </a:solidFill>
              </a:rPr>
              <a:t>	</a:t>
            </a:r>
            <a:endParaRPr lang="en-US" sz="1400" b="1" dirty="0" smtClean="0">
              <a:solidFill>
                <a:schemeClr val="tx2"/>
              </a:solidFill>
            </a:endParaRPr>
          </a:p>
          <a:p>
            <a:pPr marL="381000" indent="-381000">
              <a:buClr>
                <a:srgbClr val="CC3300"/>
              </a:buClr>
              <a:defRPr/>
            </a:pPr>
            <a:endParaRPr lang="en-US" sz="1400" b="1" dirty="0">
              <a:solidFill>
                <a:schemeClr val="tx2"/>
              </a:solidFill>
            </a:endParaRPr>
          </a:p>
          <a:p>
            <a:pPr marL="800100" lvl="2" indent="0">
              <a:buClr>
                <a:srgbClr val="CC3300"/>
              </a:buClr>
              <a:buNone/>
              <a:defRPr/>
            </a:pPr>
            <a:endParaRPr lang="en-US" sz="1000" b="1" dirty="0">
              <a:solidFill>
                <a:schemeClr val="tx2"/>
              </a:solidFill>
            </a:endParaRPr>
          </a:p>
          <a:p>
            <a:pPr marL="800100" lvl="2" indent="0">
              <a:buClr>
                <a:srgbClr val="CC3300"/>
              </a:buClr>
              <a:buNone/>
              <a:defRPr/>
            </a:pPr>
            <a:endParaRPr lang="en-US" sz="1000" b="1" dirty="0">
              <a:solidFill>
                <a:schemeClr val="tx2"/>
              </a:solidFill>
            </a:endParaRPr>
          </a:p>
          <a:p>
            <a:pPr marL="971550" lvl="2" indent="-171450">
              <a:buClr>
                <a:srgbClr val="CC3300"/>
              </a:buClr>
              <a:buFont typeface="Wingdings" panose="05000000000000000000" pitchFamily="2" charset="2"/>
              <a:buChar char="§"/>
              <a:defRPr/>
            </a:pPr>
            <a:endParaRPr lang="en-US" sz="1000" b="1" dirty="0" smtClean="0">
              <a:solidFill>
                <a:schemeClr val="tx2"/>
              </a:solidFill>
            </a:endParaRPr>
          </a:p>
          <a:p>
            <a:pPr marL="971550" lvl="2" indent="-171450">
              <a:buClr>
                <a:srgbClr val="CC3300"/>
              </a:buClr>
              <a:buFont typeface="Wingdings" panose="05000000000000000000" pitchFamily="2" charset="2"/>
              <a:buChar char="§"/>
              <a:defRPr/>
            </a:pPr>
            <a:endParaRPr lang="en-US" sz="1000" b="1" dirty="0">
              <a:solidFill>
                <a:schemeClr val="tx2"/>
              </a:solidFill>
            </a:endParaRPr>
          </a:p>
          <a:p>
            <a:pPr marL="971550" lvl="2" indent="-171450">
              <a:buClr>
                <a:srgbClr val="CC3300"/>
              </a:buClr>
              <a:defRPr/>
            </a:pPr>
            <a:endParaRPr lang="en-US" sz="1000" b="1" dirty="0" smtClean="0">
              <a:solidFill>
                <a:schemeClr val="tx2"/>
              </a:solidFill>
            </a:endParaRPr>
          </a:p>
          <a:p>
            <a:pPr marL="971550" lvl="2" indent="-171450">
              <a:buClr>
                <a:srgbClr val="CC3300"/>
              </a:buClr>
              <a:defRPr/>
            </a:pPr>
            <a:endParaRPr lang="en-US" sz="1000" b="1" dirty="0" smtClean="0">
              <a:solidFill>
                <a:schemeClr val="tx2"/>
              </a:solidFill>
            </a:endParaRPr>
          </a:p>
          <a:p>
            <a:pPr marL="0" indent="0">
              <a:buClr>
                <a:srgbClr val="CC3300"/>
              </a:buClr>
              <a:buNone/>
              <a:defRPr/>
            </a:pPr>
            <a:endParaRPr lang="en-US" sz="1400" b="1" dirty="0" smtClean="0">
              <a:solidFill>
                <a:schemeClr val="tx2"/>
              </a:solidFill>
            </a:endParaRPr>
          </a:p>
          <a:p>
            <a:pPr marL="0" indent="0">
              <a:buClr>
                <a:srgbClr val="CC3300"/>
              </a:buClr>
              <a:buNone/>
              <a:defRPr/>
            </a:pPr>
            <a:endParaRPr lang="en-US" sz="1400" b="1" dirty="0" smtClean="0">
              <a:solidFill>
                <a:schemeClr val="tx2"/>
              </a:solidFill>
            </a:endParaRPr>
          </a:p>
          <a:p>
            <a:pPr marL="381000" indent="-381000">
              <a:buClr>
                <a:srgbClr val="CC3300"/>
              </a:buClr>
              <a:defRPr/>
            </a:pPr>
            <a:endParaRPr lang="en-US" sz="1400" b="1" dirty="0">
              <a:solidFill>
                <a:schemeClr val="tx2"/>
              </a:solidFill>
            </a:endParaRPr>
          </a:p>
          <a:p>
            <a:pPr marL="381000" indent="-381000">
              <a:buClr>
                <a:srgbClr val="CC3300"/>
              </a:buClr>
              <a:defRPr/>
            </a:pPr>
            <a:endParaRPr lang="en-US" sz="1400" b="1" dirty="0" smtClean="0">
              <a:solidFill>
                <a:schemeClr val="tx2"/>
              </a:solidFill>
            </a:endParaRPr>
          </a:p>
          <a:p>
            <a:pPr marL="381000" indent="-381000">
              <a:buClr>
                <a:srgbClr val="CC3300"/>
              </a:buClr>
              <a:defRPr/>
            </a:pPr>
            <a:endParaRPr lang="en-US" sz="1400" b="1" dirty="0" smtClean="0">
              <a:solidFill>
                <a:schemeClr val="tx2"/>
              </a:solidFill>
            </a:endParaRPr>
          </a:p>
          <a:p>
            <a:pPr marL="457200" lvl="3">
              <a:buClr>
                <a:srgbClr val="CC3300"/>
              </a:buClr>
              <a:buFont typeface="Wingdings" pitchFamily="2" charset="2"/>
              <a:buChar char="Ø"/>
              <a:defRPr/>
            </a:pPr>
            <a:endParaRPr lang="en-US" sz="1000" b="1"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a:solidFill>
                <a:schemeClr val="tx2"/>
              </a:solidFill>
            </a:endParaRPr>
          </a:p>
          <a:p>
            <a:pPr marL="228600" lvl="3" indent="0">
              <a:buClr>
                <a:srgbClr val="CC3300"/>
              </a:buClr>
              <a:buNone/>
              <a:defRPr/>
            </a:pPr>
            <a:endParaRPr lang="en-US" sz="1000" dirty="0" smtClean="0">
              <a:solidFill>
                <a:schemeClr val="tx2"/>
              </a:solidFill>
            </a:endParaRPr>
          </a:p>
          <a:p>
            <a:pPr marL="228600" lvl="3" indent="0">
              <a:buClr>
                <a:srgbClr val="CC3300"/>
              </a:buClr>
              <a:buNone/>
              <a:defRPr/>
            </a:pPr>
            <a:endParaRPr lang="en-US" sz="1000" dirty="0">
              <a:solidFill>
                <a:schemeClr val="tx2"/>
              </a:solidFill>
            </a:endParaRPr>
          </a:p>
        </p:txBody>
      </p:sp>
      <p:sp>
        <p:nvSpPr>
          <p:cNvPr id="8" name="Rectangle 22"/>
          <p:cNvSpPr>
            <a:spLocks noChangeArrowheads="1"/>
          </p:cNvSpPr>
          <p:nvPr/>
        </p:nvSpPr>
        <p:spPr bwMode="auto">
          <a:xfrm>
            <a:off x="342900" y="100012"/>
            <a:ext cx="8459788"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lnSpc>
                <a:spcPct val="90000"/>
              </a:lnSpc>
              <a:spcBef>
                <a:spcPct val="0"/>
              </a:spcBef>
              <a:buClrTx/>
            </a:pPr>
            <a:r>
              <a:rPr lang="en-US" sz="3200" b="1" dirty="0">
                <a:solidFill>
                  <a:schemeClr val="tx2"/>
                </a:solidFill>
              </a:rPr>
              <a:t>Initialization of the review </a:t>
            </a:r>
          </a:p>
          <a:p>
            <a:pPr algn="ctr">
              <a:lnSpc>
                <a:spcPct val="90000"/>
              </a:lnSpc>
              <a:spcBef>
                <a:spcPct val="0"/>
              </a:spcBef>
              <a:buClrTx/>
            </a:pPr>
            <a:endParaRPr lang="en-US" sz="1100" b="0" dirty="0">
              <a:solidFill>
                <a:srgbClr val="1E4191"/>
              </a:solidFill>
            </a:endParaRPr>
          </a:p>
          <a:p>
            <a:pPr algn="l">
              <a:lnSpc>
                <a:spcPct val="90000"/>
              </a:lnSpc>
              <a:spcBef>
                <a:spcPct val="0"/>
              </a:spcBef>
              <a:buClrTx/>
            </a:pPr>
            <a:endParaRPr lang="en-US" sz="3200" b="0" dirty="0">
              <a:solidFill>
                <a:srgbClr val="1E4191"/>
              </a:solidFill>
            </a:endParaRPr>
          </a:p>
        </p:txBody>
      </p:sp>
      <p:pic>
        <p:nvPicPr>
          <p:cNvPr id="3073"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9625" y="3657600"/>
            <a:ext cx="3962400" cy="20868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4" name="Table 3"/>
          <p:cNvGraphicFramePr>
            <a:graphicFrameLocks noGrp="1"/>
          </p:cNvGraphicFramePr>
          <p:nvPr>
            <p:extLst>
              <p:ext uri="{D42A27DB-BD31-4B8C-83A1-F6EECF244321}">
                <p14:modId xmlns:p14="http://schemas.microsoft.com/office/powerpoint/2010/main" val="879761705"/>
              </p:ext>
            </p:extLst>
          </p:nvPr>
        </p:nvGraphicFramePr>
        <p:xfrm>
          <a:off x="457993" y="1828800"/>
          <a:ext cx="8229601" cy="304800"/>
        </p:xfrm>
        <a:graphic>
          <a:graphicData uri="http://schemas.openxmlformats.org/drawingml/2006/table">
            <a:tbl>
              <a:tblPr/>
              <a:tblGrid>
                <a:gridCol w="523967"/>
                <a:gridCol w="939813"/>
                <a:gridCol w="966843"/>
                <a:gridCol w="1302384"/>
                <a:gridCol w="609600"/>
                <a:gridCol w="914400"/>
                <a:gridCol w="762000"/>
                <a:gridCol w="533400"/>
                <a:gridCol w="762000"/>
                <a:gridCol w="915194"/>
              </a:tblGrid>
              <a:tr h="304800">
                <a:tc>
                  <a:txBody>
                    <a:bodyPr/>
                    <a:lstStyle/>
                    <a:p>
                      <a:pPr algn="ctr" fontAlgn="ctr"/>
                      <a:r>
                        <a:rPr lang="en-US" sz="900" b="0" i="0" u="none" strike="noStrike" dirty="0">
                          <a:solidFill>
                            <a:srgbClr val="FFFFFF"/>
                          </a:solidFill>
                          <a:effectLst/>
                          <a:latin typeface="Calibri"/>
                        </a:rPr>
                        <a:t>Category</a:t>
                      </a:r>
                    </a:p>
                  </a:txBody>
                  <a:tcPr marL="6241" marR="6241" marT="62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ctr" fontAlgn="ctr"/>
                      <a:r>
                        <a:rPr lang="en-US" sz="900" b="0" i="0" u="none" strike="noStrike" dirty="0">
                          <a:solidFill>
                            <a:srgbClr val="FFFFFF"/>
                          </a:solidFill>
                          <a:effectLst/>
                          <a:latin typeface="Calibri"/>
                        </a:rPr>
                        <a:t>Accounts Type</a:t>
                      </a:r>
                    </a:p>
                  </a:txBody>
                  <a:tcPr marL="6241" marR="6241" marT="62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ctr" fontAlgn="ctr"/>
                      <a:r>
                        <a:rPr lang="en-US" sz="900" b="0" i="0" u="none" strike="noStrike" dirty="0">
                          <a:solidFill>
                            <a:srgbClr val="FFFFFF"/>
                          </a:solidFill>
                          <a:effectLst/>
                          <a:latin typeface="Calibri"/>
                        </a:rPr>
                        <a:t>ServiceNow CI </a:t>
                      </a:r>
                    </a:p>
                  </a:txBody>
                  <a:tcPr marL="6241" marR="6241" marT="62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ctr" fontAlgn="ctr"/>
                      <a:r>
                        <a:rPr lang="en-US" sz="900" b="0" i="0" u="none" strike="noStrike" dirty="0">
                          <a:solidFill>
                            <a:srgbClr val="FFFFFF"/>
                          </a:solidFill>
                          <a:effectLst/>
                          <a:latin typeface="Calibri"/>
                        </a:rPr>
                        <a:t>OIA reference name </a:t>
                      </a:r>
                    </a:p>
                  </a:txBody>
                  <a:tcPr marL="6241" marR="6241" marT="62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ctr" fontAlgn="ctr"/>
                      <a:r>
                        <a:rPr lang="en-US" sz="900" b="0" i="0" u="none" strike="noStrike" dirty="0">
                          <a:solidFill>
                            <a:srgbClr val="FFFFFF"/>
                          </a:solidFill>
                          <a:effectLst/>
                          <a:latin typeface="Calibri"/>
                        </a:rPr>
                        <a:t> SSO</a:t>
                      </a:r>
                    </a:p>
                  </a:txBody>
                  <a:tcPr marL="6241" marR="6241" marT="62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fontAlgn="ctr"/>
                      <a:r>
                        <a:rPr lang="en-US" sz="900" b="0" i="0" u="none" strike="noStrike" dirty="0">
                          <a:solidFill>
                            <a:srgbClr val="FFFFFF"/>
                          </a:solidFill>
                          <a:effectLst/>
                          <a:latin typeface="Calibri"/>
                        </a:rPr>
                        <a:t>Account Name</a:t>
                      </a:r>
                    </a:p>
                  </a:txBody>
                  <a:tcPr marL="6241" marR="6241" marT="62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fontAlgn="ctr"/>
                      <a:r>
                        <a:rPr lang="en-US" sz="900" b="0" i="0" u="none" strike="noStrike" dirty="0">
                          <a:solidFill>
                            <a:srgbClr val="FFFFFF"/>
                          </a:solidFill>
                          <a:effectLst/>
                          <a:latin typeface="Calibri"/>
                        </a:rPr>
                        <a:t>Role Name</a:t>
                      </a:r>
                    </a:p>
                  </a:txBody>
                  <a:tcPr marL="6241" marR="6241" marT="62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fontAlgn="ctr"/>
                      <a:r>
                        <a:rPr lang="en-US" sz="900" b="0" i="0" u="none" strike="noStrike" dirty="0">
                          <a:solidFill>
                            <a:srgbClr val="FFFFFF"/>
                          </a:solidFill>
                          <a:effectLst/>
                          <a:latin typeface="Calibri"/>
                        </a:rPr>
                        <a:t>HPA</a:t>
                      </a:r>
                    </a:p>
                  </a:txBody>
                  <a:tcPr marL="6241" marR="6241" marT="62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fontAlgn="ctr"/>
                      <a:r>
                        <a:rPr lang="en-US" sz="900" b="0" i="0" u="none" strike="noStrike" dirty="0" err="1">
                          <a:solidFill>
                            <a:srgbClr val="FFFFFF"/>
                          </a:solidFill>
                          <a:effectLst/>
                          <a:latin typeface="Calibri"/>
                        </a:rPr>
                        <a:t>accountType</a:t>
                      </a:r>
                      <a:endParaRPr lang="en-US" sz="900" b="0" i="0" u="none" strike="noStrike" dirty="0">
                        <a:solidFill>
                          <a:srgbClr val="FFFFFF"/>
                        </a:solidFill>
                        <a:effectLst/>
                        <a:latin typeface="Calibri"/>
                      </a:endParaRPr>
                    </a:p>
                  </a:txBody>
                  <a:tcPr marL="6241" marR="6241" marT="62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fontAlgn="ctr"/>
                      <a:r>
                        <a:rPr lang="en-US" sz="900" b="0" i="0" u="none" strike="noStrike" dirty="0" err="1">
                          <a:solidFill>
                            <a:srgbClr val="FFFFFF"/>
                          </a:solidFill>
                          <a:effectLst/>
                          <a:latin typeface="Calibri"/>
                        </a:rPr>
                        <a:t>accountCreateDate</a:t>
                      </a:r>
                      <a:endParaRPr lang="en-US" sz="900" b="0" i="0" u="none" strike="noStrike" dirty="0">
                        <a:solidFill>
                          <a:srgbClr val="FFFFFF"/>
                        </a:solidFill>
                        <a:effectLst/>
                        <a:latin typeface="Calibri"/>
                      </a:endParaRPr>
                    </a:p>
                  </a:txBody>
                  <a:tcPr marL="6241" marR="6241" marT="62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302688606"/>
              </p:ext>
            </p:extLst>
          </p:nvPr>
        </p:nvGraphicFramePr>
        <p:xfrm>
          <a:off x="457992" y="2743200"/>
          <a:ext cx="8344695" cy="304800"/>
        </p:xfrm>
        <a:graphic>
          <a:graphicData uri="http://schemas.openxmlformats.org/drawingml/2006/table">
            <a:tbl>
              <a:tblPr/>
              <a:tblGrid>
                <a:gridCol w="479024"/>
                <a:gridCol w="1521155"/>
                <a:gridCol w="1284191"/>
                <a:gridCol w="631903"/>
                <a:gridCol w="1080352"/>
                <a:gridCol w="1022383"/>
                <a:gridCol w="685800"/>
                <a:gridCol w="1066800"/>
                <a:gridCol w="573087"/>
              </a:tblGrid>
              <a:tr h="304800">
                <a:tc>
                  <a:txBody>
                    <a:bodyPr/>
                    <a:lstStyle/>
                    <a:p>
                      <a:pPr algn="ctr" fontAlgn="ctr"/>
                      <a:r>
                        <a:rPr lang="en-US" sz="900" b="0" i="0" u="none" strike="noStrike" dirty="0">
                          <a:solidFill>
                            <a:srgbClr val="FFFFFF"/>
                          </a:solidFill>
                          <a:effectLst/>
                          <a:latin typeface="Calibri"/>
                        </a:rPr>
                        <a:t>Category</a:t>
                      </a:r>
                    </a:p>
                  </a:txBody>
                  <a:tcPr marL="7545" marR="7545" marT="75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ctr" fontAlgn="ctr"/>
                      <a:r>
                        <a:rPr lang="en-US" sz="900" b="0" i="0" u="none" strike="noStrike" dirty="0">
                          <a:solidFill>
                            <a:srgbClr val="FFFFFF"/>
                          </a:solidFill>
                          <a:effectLst/>
                          <a:latin typeface="Calibri"/>
                        </a:rPr>
                        <a:t>ServiceNow CI </a:t>
                      </a:r>
                    </a:p>
                  </a:txBody>
                  <a:tcPr marL="7545" marR="7545" marT="75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ctr" fontAlgn="ctr"/>
                      <a:r>
                        <a:rPr lang="en-US" sz="900" b="0" i="0" u="none" strike="noStrike" dirty="0">
                          <a:solidFill>
                            <a:srgbClr val="FFFFFF"/>
                          </a:solidFill>
                          <a:effectLst/>
                          <a:latin typeface="Calibri"/>
                        </a:rPr>
                        <a:t>OIA reference name </a:t>
                      </a:r>
                    </a:p>
                  </a:txBody>
                  <a:tcPr marL="7545" marR="7545" marT="75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ctr" fontAlgn="ctr"/>
                      <a:r>
                        <a:rPr lang="en-US" sz="900" b="0" i="0" u="none" strike="noStrike" dirty="0">
                          <a:solidFill>
                            <a:srgbClr val="FFFFFF"/>
                          </a:solidFill>
                          <a:effectLst/>
                          <a:latin typeface="Calibri"/>
                        </a:rPr>
                        <a:t>Role</a:t>
                      </a:r>
                    </a:p>
                  </a:txBody>
                  <a:tcPr marL="7545" marR="7545" marT="75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fontAlgn="ctr"/>
                      <a:r>
                        <a:rPr lang="en-US" sz="900" b="0" i="0" u="none" strike="noStrike" dirty="0">
                          <a:solidFill>
                            <a:srgbClr val="FFFFFF"/>
                          </a:solidFill>
                          <a:effectLst/>
                          <a:latin typeface="Calibri"/>
                        </a:rPr>
                        <a:t>Role Name</a:t>
                      </a:r>
                    </a:p>
                  </a:txBody>
                  <a:tcPr marL="7545" marR="7545" marT="75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fontAlgn="ctr"/>
                      <a:r>
                        <a:rPr lang="en-US" sz="900" b="1" i="0" u="none" strike="noStrike" dirty="0">
                          <a:solidFill>
                            <a:srgbClr val="FFFFFF"/>
                          </a:solidFill>
                          <a:effectLst/>
                          <a:latin typeface="Calibri"/>
                        </a:rPr>
                        <a:t>Owner</a:t>
                      </a:r>
                    </a:p>
                  </a:txBody>
                  <a:tcPr marL="7545" marR="7545" marT="75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fontAlgn="ctr"/>
                      <a:r>
                        <a:rPr lang="en-US" sz="900" b="1" i="0" u="none" strike="noStrike" dirty="0">
                          <a:solidFill>
                            <a:srgbClr val="FFFFFF"/>
                          </a:solidFill>
                          <a:effectLst/>
                          <a:latin typeface="Calibri"/>
                        </a:rPr>
                        <a:t>classification</a:t>
                      </a:r>
                    </a:p>
                  </a:txBody>
                  <a:tcPr marL="7545" marR="7545" marT="75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fontAlgn="ctr"/>
                      <a:r>
                        <a:rPr lang="en-US" sz="900" b="1" i="0" u="none" strike="noStrike" dirty="0">
                          <a:solidFill>
                            <a:srgbClr val="FFFFFF"/>
                          </a:solidFill>
                          <a:effectLst/>
                          <a:latin typeface="Calibri"/>
                        </a:rPr>
                        <a:t>Role Definition</a:t>
                      </a:r>
                    </a:p>
                  </a:txBody>
                  <a:tcPr marL="7545" marR="7545" marT="75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c>
                  <a:txBody>
                    <a:bodyPr/>
                    <a:lstStyle/>
                    <a:p>
                      <a:pPr algn="ctr" fontAlgn="ctr"/>
                      <a:r>
                        <a:rPr lang="en-US" sz="900" b="1" i="0" u="none" strike="noStrike" dirty="0">
                          <a:solidFill>
                            <a:srgbClr val="FFFFFF"/>
                          </a:solidFill>
                          <a:effectLst/>
                          <a:latin typeface="Calibri"/>
                        </a:rPr>
                        <a:t>comments</a:t>
                      </a:r>
                    </a:p>
                  </a:txBody>
                  <a:tcPr marL="7545" marR="7545" marT="75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50"/>
                    </a:solidFill>
                  </a:tcPr>
                </a:tc>
              </a:tr>
            </a:tbl>
          </a:graphicData>
        </a:graphic>
      </p:graphicFrame>
    </p:spTree>
    <p:extLst>
      <p:ext uri="{BB962C8B-B14F-4D97-AF65-F5344CB8AC3E}">
        <p14:creationId xmlns:p14="http://schemas.microsoft.com/office/powerpoint/2010/main" val="14635132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900" y="762000"/>
            <a:ext cx="8572500" cy="6019800"/>
          </a:xfrm>
        </p:spPr>
        <p:style>
          <a:lnRef idx="2">
            <a:schemeClr val="dk1"/>
          </a:lnRef>
          <a:fillRef idx="1">
            <a:schemeClr val="lt1"/>
          </a:fillRef>
          <a:effectRef idx="0">
            <a:schemeClr val="dk1"/>
          </a:effectRef>
          <a:fontRef idx="minor">
            <a:schemeClr val="dk1"/>
          </a:fontRef>
        </p:style>
        <p:txBody>
          <a:bodyPr>
            <a:noAutofit/>
          </a:bodyPr>
          <a:lstStyle/>
          <a:p>
            <a:pPr marL="381000" indent="-381000">
              <a:buClr>
                <a:srgbClr val="CC3300"/>
              </a:buClr>
              <a:defRPr/>
            </a:pPr>
            <a:endParaRPr lang="en-US" sz="1400" b="1" dirty="0" smtClean="0">
              <a:solidFill>
                <a:schemeClr val="tx2"/>
              </a:solidFill>
            </a:endParaRPr>
          </a:p>
          <a:p>
            <a:pPr marL="381000" indent="-381000">
              <a:buClr>
                <a:srgbClr val="CC3300"/>
              </a:buClr>
              <a:defRPr/>
            </a:pPr>
            <a:r>
              <a:rPr lang="en-US" sz="1400" b="1" dirty="0" smtClean="0">
                <a:solidFill>
                  <a:schemeClr val="tx2"/>
                </a:solidFill>
              </a:rPr>
              <a:t>CSV file generation 2</a:t>
            </a:r>
          </a:p>
          <a:p>
            <a:pPr marL="400050" lvl="1" indent="0">
              <a:buClr>
                <a:srgbClr val="CC3300"/>
              </a:buClr>
              <a:buNone/>
              <a:defRPr/>
            </a:pPr>
            <a:r>
              <a:rPr lang="en-US" sz="1000" b="1" dirty="0" smtClean="0">
                <a:solidFill>
                  <a:schemeClr val="tx2"/>
                </a:solidFill>
              </a:rPr>
              <a:t>Once the account and glossary files are ready. We need to convert it to .csv files with different application names.</a:t>
            </a:r>
          </a:p>
          <a:p>
            <a:pPr marL="571500" lvl="1" indent="-171450">
              <a:buClr>
                <a:srgbClr val="CC3300"/>
              </a:buClr>
              <a:buFont typeface="Wingdings" panose="05000000000000000000" pitchFamily="2" charset="2"/>
              <a:buChar char="Ø"/>
              <a:defRPr/>
            </a:pPr>
            <a:r>
              <a:rPr lang="en-US" sz="1000" b="1" dirty="0" smtClean="0">
                <a:solidFill>
                  <a:schemeClr val="tx2"/>
                </a:solidFill>
              </a:rPr>
              <a:t>Manually:</a:t>
            </a:r>
          </a:p>
          <a:p>
            <a:pPr marL="400050" lvl="1" indent="0">
              <a:buClr>
                <a:srgbClr val="CC3300"/>
              </a:buClr>
              <a:buNone/>
              <a:defRPr/>
            </a:pPr>
            <a:r>
              <a:rPr lang="en-US" sz="1000" b="1" dirty="0">
                <a:solidFill>
                  <a:schemeClr val="tx2"/>
                </a:solidFill>
              </a:rPr>
              <a:t>Download Import Template</a:t>
            </a:r>
            <a:r>
              <a:rPr lang="en-US" sz="1000" dirty="0"/>
              <a:t> </a:t>
            </a:r>
            <a:r>
              <a:rPr lang="en-US" sz="1000" dirty="0" smtClean="0"/>
              <a:t> </a:t>
            </a:r>
            <a:r>
              <a:rPr lang="en-US" sz="1000" b="1" dirty="0" smtClean="0">
                <a:solidFill>
                  <a:schemeClr val="tx2"/>
                </a:solidFill>
              </a:rPr>
              <a:t>from ACT tool and save as .csv file and fill all the mandatory fields from the respective accounts and glossary</a:t>
            </a:r>
          </a:p>
          <a:p>
            <a:pPr marL="400050" lvl="1" indent="0">
              <a:buClr>
                <a:srgbClr val="CC3300"/>
              </a:buClr>
              <a:buNone/>
              <a:defRPr/>
            </a:pPr>
            <a:endParaRPr lang="en-US" sz="1000" b="1" dirty="0" smtClean="0">
              <a:solidFill>
                <a:schemeClr val="tx2"/>
              </a:solidFill>
            </a:endParaRPr>
          </a:p>
          <a:p>
            <a:pPr marL="571500" lvl="1" indent="-171450">
              <a:buClr>
                <a:srgbClr val="CC3300"/>
              </a:buClr>
              <a:buFont typeface="Wingdings" panose="05000000000000000000" pitchFamily="2" charset="2"/>
              <a:buChar char="Ø"/>
              <a:defRPr/>
            </a:pPr>
            <a:r>
              <a:rPr lang="en-US" sz="1000" b="1" dirty="0" smtClean="0">
                <a:solidFill>
                  <a:schemeClr val="tx2"/>
                </a:solidFill>
              </a:rPr>
              <a:t>Automated Tool:</a:t>
            </a:r>
          </a:p>
          <a:p>
            <a:pPr marL="400050" lvl="1" indent="0">
              <a:buClr>
                <a:srgbClr val="CC3300"/>
              </a:buClr>
              <a:buNone/>
              <a:defRPr/>
            </a:pPr>
            <a:r>
              <a:rPr lang="en-US" sz="1000" b="1" dirty="0">
                <a:solidFill>
                  <a:schemeClr val="tx2"/>
                </a:solidFill>
              </a:rPr>
              <a:t>CSV generator Tool: </a:t>
            </a:r>
            <a:r>
              <a:rPr lang="en-US" sz="1000" b="1" dirty="0">
                <a:solidFill>
                  <a:schemeClr val="tx2"/>
                </a:solidFill>
                <a:hlinkClick r:id="rId3"/>
              </a:rPr>
              <a:t>http://</a:t>
            </a:r>
            <a:r>
              <a:rPr lang="en-US" sz="1000" b="1" dirty="0" smtClean="0">
                <a:solidFill>
                  <a:schemeClr val="tx2"/>
                </a:solidFill>
                <a:hlinkClick r:id="rId3"/>
              </a:rPr>
              <a:t>libraries.ge.com/download?fileid=824877873101&amp;entity_id=64384259101&amp;sid=101</a:t>
            </a:r>
            <a:r>
              <a:rPr lang="en-US" sz="1000" b="1" dirty="0" smtClean="0">
                <a:solidFill>
                  <a:schemeClr val="tx2"/>
                </a:solidFill>
              </a:rPr>
              <a:t> </a:t>
            </a: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r>
              <a:rPr lang="en-US" sz="1000" b="1" dirty="0" smtClean="0">
                <a:solidFill>
                  <a:schemeClr val="tx2"/>
                </a:solidFill>
              </a:rPr>
              <a:t>The above tool is used to get the csv files for each of the applications separately. We can the same out put file which we obtained from Glossary file generator or the files created manually. Select the review type as GE Aviation-HPA. The Input file should be saved as “</a:t>
            </a:r>
            <a:r>
              <a:rPr lang="en-US" sz="1000" b="1" dirty="0">
                <a:solidFill>
                  <a:schemeClr val="tx2"/>
                </a:solidFill>
              </a:rPr>
              <a:t>GE </a:t>
            </a:r>
            <a:r>
              <a:rPr lang="en-US" sz="1000" b="1" dirty="0" smtClean="0">
                <a:solidFill>
                  <a:schemeClr val="tx2"/>
                </a:solidFill>
              </a:rPr>
              <a:t>Aviation-HPA” and upload the file. The output excels will be saved in the same location along with the summary sheet.</a:t>
            </a:r>
            <a:endParaRPr lang="en-US" sz="1000" b="1" dirty="0">
              <a:solidFill>
                <a:schemeClr val="tx2"/>
              </a:solidFill>
            </a:endParaRPr>
          </a:p>
          <a:p>
            <a:pPr marL="400050" lvl="1" indent="0">
              <a:buClr>
                <a:srgbClr val="CC3300"/>
              </a:buClr>
              <a:buNone/>
              <a:defRPr/>
            </a:pPr>
            <a:endParaRPr lang="en-US" sz="1000" b="1" dirty="0" smtClean="0">
              <a:solidFill>
                <a:schemeClr val="tx2"/>
              </a:solidFill>
            </a:endParaRPr>
          </a:p>
          <a:p>
            <a:pPr marL="400050" lvl="1" indent="0">
              <a:buClr>
                <a:srgbClr val="CC3300"/>
              </a:buClr>
              <a:buNone/>
              <a:defRPr/>
            </a:pPr>
            <a:r>
              <a:rPr lang="en-US" sz="1000" b="1" dirty="0">
                <a:solidFill>
                  <a:schemeClr val="tx2"/>
                </a:solidFill>
              </a:rPr>
              <a:t> </a:t>
            </a:r>
            <a:endParaRPr lang="en-US" sz="1000" b="1" dirty="0" smtClean="0">
              <a:solidFill>
                <a:schemeClr val="tx2"/>
              </a:solidFill>
            </a:endParaRPr>
          </a:p>
          <a:p>
            <a:pPr marL="571500" lvl="1" indent="-171450">
              <a:buClr>
                <a:srgbClr val="CC3300"/>
              </a:buClr>
              <a:buFont typeface="Wingdings" panose="05000000000000000000" pitchFamily="2" charset="2"/>
              <a:buChar char="q"/>
              <a:defRPr/>
            </a:pPr>
            <a:endParaRPr lang="en-US" sz="1000" b="1" dirty="0" smtClean="0">
              <a:solidFill>
                <a:schemeClr val="tx2"/>
              </a:solidFill>
            </a:endParaRPr>
          </a:p>
          <a:p>
            <a:pPr marL="0" indent="0">
              <a:buClr>
                <a:srgbClr val="CC3300"/>
              </a:buClr>
              <a:buNone/>
              <a:defRPr/>
            </a:pPr>
            <a:r>
              <a:rPr lang="en-US" sz="1400" b="1" dirty="0">
                <a:solidFill>
                  <a:schemeClr val="tx2"/>
                </a:solidFill>
              </a:rPr>
              <a:t>	</a:t>
            </a:r>
            <a:endParaRPr lang="en-US" sz="1400" b="1" dirty="0" smtClean="0">
              <a:solidFill>
                <a:schemeClr val="tx2"/>
              </a:solidFill>
            </a:endParaRPr>
          </a:p>
          <a:p>
            <a:pPr marL="381000" indent="-381000">
              <a:buClr>
                <a:srgbClr val="CC3300"/>
              </a:buClr>
              <a:defRPr/>
            </a:pPr>
            <a:endParaRPr lang="en-US" sz="1400" b="1" dirty="0">
              <a:solidFill>
                <a:schemeClr val="tx2"/>
              </a:solidFill>
            </a:endParaRPr>
          </a:p>
          <a:p>
            <a:pPr marL="800100" lvl="2" indent="0">
              <a:buClr>
                <a:srgbClr val="CC3300"/>
              </a:buClr>
              <a:buNone/>
              <a:defRPr/>
            </a:pPr>
            <a:endParaRPr lang="en-US" sz="1000" b="1" dirty="0">
              <a:solidFill>
                <a:schemeClr val="tx2"/>
              </a:solidFill>
            </a:endParaRPr>
          </a:p>
          <a:p>
            <a:pPr marL="800100" lvl="2" indent="0">
              <a:buClr>
                <a:srgbClr val="CC3300"/>
              </a:buClr>
              <a:buNone/>
              <a:defRPr/>
            </a:pPr>
            <a:endParaRPr lang="en-US" sz="1000" b="1" dirty="0">
              <a:solidFill>
                <a:schemeClr val="tx2"/>
              </a:solidFill>
            </a:endParaRPr>
          </a:p>
          <a:p>
            <a:pPr marL="971550" lvl="2" indent="-171450">
              <a:buClr>
                <a:srgbClr val="CC3300"/>
              </a:buClr>
              <a:buFont typeface="Wingdings" panose="05000000000000000000" pitchFamily="2" charset="2"/>
              <a:buChar char="§"/>
              <a:defRPr/>
            </a:pPr>
            <a:endParaRPr lang="en-US" sz="1000" b="1" dirty="0" smtClean="0">
              <a:solidFill>
                <a:schemeClr val="tx2"/>
              </a:solidFill>
            </a:endParaRPr>
          </a:p>
          <a:p>
            <a:pPr marL="971550" lvl="2" indent="-171450">
              <a:buClr>
                <a:srgbClr val="CC3300"/>
              </a:buClr>
              <a:buFont typeface="Wingdings" panose="05000000000000000000" pitchFamily="2" charset="2"/>
              <a:buChar char="§"/>
              <a:defRPr/>
            </a:pPr>
            <a:endParaRPr lang="en-US" sz="1000" b="1" dirty="0">
              <a:solidFill>
                <a:schemeClr val="tx2"/>
              </a:solidFill>
            </a:endParaRPr>
          </a:p>
          <a:p>
            <a:pPr marL="971550" lvl="2" indent="-171450">
              <a:buClr>
                <a:srgbClr val="CC3300"/>
              </a:buClr>
              <a:defRPr/>
            </a:pPr>
            <a:endParaRPr lang="en-US" sz="1000" b="1" dirty="0" smtClean="0">
              <a:solidFill>
                <a:schemeClr val="tx2"/>
              </a:solidFill>
            </a:endParaRPr>
          </a:p>
          <a:p>
            <a:pPr marL="971550" lvl="2" indent="-171450">
              <a:buClr>
                <a:srgbClr val="CC3300"/>
              </a:buClr>
              <a:defRPr/>
            </a:pPr>
            <a:endParaRPr lang="en-US" sz="1000" b="1" dirty="0" smtClean="0">
              <a:solidFill>
                <a:schemeClr val="tx2"/>
              </a:solidFill>
            </a:endParaRPr>
          </a:p>
          <a:p>
            <a:pPr marL="0" indent="0">
              <a:buClr>
                <a:srgbClr val="CC3300"/>
              </a:buClr>
              <a:buNone/>
              <a:defRPr/>
            </a:pPr>
            <a:endParaRPr lang="en-US" sz="1400" b="1" dirty="0" smtClean="0">
              <a:solidFill>
                <a:schemeClr val="tx2"/>
              </a:solidFill>
            </a:endParaRPr>
          </a:p>
          <a:p>
            <a:pPr marL="381000" indent="-381000">
              <a:buClr>
                <a:srgbClr val="CC3300"/>
              </a:buClr>
              <a:defRPr/>
            </a:pPr>
            <a:endParaRPr lang="en-US" sz="1400" b="1" dirty="0" smtClean="0">
              <a:solidFill>
                <a:schemeClr val="tx2"/>
              </a:solidFill>
            </a:endParaRPr>
          </a:p>
          <a:p>
            <a:pPr marL="381000" indent="-381000">
              <a:buClr>
                <a:srgbClr val="CC3300"/>
              </a:buClr>
              <a:defRPr/>
            </a:pPr>
            <a:endParaRPr lang="en-US" sz="1400" b="1" dirty="0" smtClean="0">
              <a:solidFill>
                <a:schemeClr val="tx2"/>
              </a:solidFill>
            </a:endParaRPr>
          </a:p>
          <a:p>
            <a:pPr marL="228600" lvl="3" indent="0">
              <a:buClr>
                <a:srgbClr val="CC3300"/>
              </a:buClr>
              <a:buNone/>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smtClean="0">
              <a:solidFill>
                <a:schemeClr val="tx2"/>
              </a:solidFill>
            </a:endParaRPr>
          </a:p>
          <a:p>
            <a:pPr marL="457200" lvl="3" indent="-228600">
              <a:buClr>
                <a:srgbClr val="CC3300"/>
              </a:buClr>
              <a:buFont typeface="Wingdings" pitchFamily="2" charset="2"/>
              <a:buChar char="Ø"/>
              <a:defRPr/>
            </a:pPr>
            <a:endParaRPr lang="en-US" sz="1000" dirty="0">
              <a:solidFill>
                <a:schemeClr val="tx2"/>
              </a:solidFill>
            </a:endParaRPr>
          </a:p>
          <a:p>
            <a:pPr marL="228600" lvl="3" indent="0">
              <a:buClr>
                <a:srgbClr val="CC3300"/>
              </a:buClr>
              <a:buNone/>
              <a:defRPr/>
            </a:pPr>
            <a:endParaRPr lang="en-US" sz="1000" dirty="0" smtClean="0">
              <a:solidFill>
                <a:schemeClr val="tx2"/>
              </a:solidFill>
            </a:endParaRPr>
          </a:p>
          <a:p>
            <a:pPr marL="228600" lvl="3" indent="0">
              <a:buClr>
                <a:srgbClr val="CC3300"/>
              </a:buClr>
              <a:buNone/>
              <a:defRPr/>
            </a:pPr>
            <a:endParaRPr lang="en-US" sz="1000" dirty="0">
              <a:solidFill>
                <a:schemeClr val="tx2"/>
              </a:solidFill>
            </a:endParaRPr>
          </a:p>
        </p:txBody>
      </p:sp>
      <p:sp>
        <p:nvSpPr>
          <p:cNvPr id="8" name="Rectangle 22"/>
          <p:cNvSpPr>
            <a:spLocks noChangeArrowheads="1"/>
          </p:cNvSpPr>
          <p:nvPr/>
        </p:nvSpPr>
        <p:spPr bwMode="auto">
          <a:xfrm>
            <a:off x="342900" y="100012"/>
            <a:ext cx="8459788"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ctr">
              <a:lnSpc>
                <a:spcPct val="90000"/>
              </a:lnSpc>
              <a:spcBef>
                <a:spcPct val="0"/>
              </a:spcBef>
              <a:buClrTx/>
            </a:pPr>
            <a:r>
              <a:rPr lang="en-US" sz="3200" b="1" dirty="0">
                <a:solidFill>
                  <a:schemeClr val="tx2"/>
                </a:solidFill>
              </a:rPr>
              <a:t>Initialization of the review </a:t>
            </a:r>
          </a:p>
          <a:p>
            <a:pPr algn="ctr">
              <a:lnSpc>
                <a:spcPct val="90000"/>
              </a:lnSpc>
              <a:spcBef>
                <a:spcPct val="0"/>
              </a:spcBef>
              <a:buClrTx/>
            </a:pPr>
            <a:endParaRPr lang="en-US" sz="1100" b="0" dirty="0">
              <a:solidFill>
                <a:srgbClr val="1E4191"/>
              </a:solidFill>
            </a:endParaRPr>
          </a:p>
          <a:p>
            <a:pPr algn="l">
              <a:lnSpc>
                <a:spcPct val="90000"/>
              </a:lnSpc>
              <a:spcBef>
                <a:spcPct val="0"/>
              </a:spcBef>
              <a:buClrTx/>
            </a:pPr>
            <a:endParaRPr lang="en-US" sz="3200" b="0" dirty="0">
              <a:solidFill>
                <a:srgbClr val="1E4191"/>
              </a:solidFill>
            </a:endParaRPr>
          </a:p>
        </p:txBody>
      </p:sp>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7744" y="2514600"/>
            <a:ext cx="3433762" cy="17573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03440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2168</TotalTime>
  <Words>2035</Words>
  <Application>Microsoft Office PowerPoint</Application>
  <PresentationFormat>On-screen Show (4:3)</PresentationFormat>
  <Paragraphs>483</Paragraphs>
  <Slides>14</Slides>
  <Notes>11</Notes>
  <HiddenSlides>0</HiddenSlides>
  <MMClips>0</MMClips>
  <ScaleCrop>false</ScaleCrop>
  <HeadingPairs>
    <vt:vector size="6" baseType="variant">
      <vt:variant>
        <vt:lpstr>Theme</vt:lpstr>
      </vt:variant>
      <vt:variant>
        <vt:i4>1</vt:i4>
      </vt:variant>
      <vt:variant>
        <vt:lpstr>Embedded OLE Servers</vt:lpstr>
      </vt:variant>
      <vt:variant>
        <vt:i4>4</vt:i4>
      </vt:variant>
      <vt:variant>
        <vt:lpstr>Slide Titles</vt:lpstr>
      </vt:variant>
      <vt:variant>
        <vt:i4>14</vt:i4>
      </vt:variant>
    </vt:vector>
  </HeadingPairs>
  <TitlesOfParts>
    <vt:vector size="19" baseType="lpstr">
      <vt:lpstr>Office Theme</vt:lpstr>
      <vt:lpstr>Worksheet</vt:lpstr>
      <vt:lpstr>Document</vt:lpstr>
      <vt:lpstr>Microsoft Word Document</vt:lpstr>
      <vt:lpstr>Microsoft Excel Worksheet</vt:lpstr>
      <vt:lpstr>PowerPoint Presentation</vt:lpstr>
      <vt:lpstr>AM PMO Activities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Venuprasad Muniswamy</dc:creator>
  <cp:lastModifiedBy>Bhavya Puttalingappa</cp:lastModifiedBy>
  <cp:revision>251</cp:revision>
  <dcterms:created xsi:type="dcterms:W3CDTF">2014-08-13T13:37:00Z</dcterms:created>
  <dcterms:modified xsi:type="dcterms:W3CDTF">2017-05-11T10:57:13Z</dcterms:modified>
</cp:coreProperties>
</file>